
<file path=[Content_Types].xml><?xml version="1.0" encoding="utf-8"?>
<Types xmlns="http://schemas.openxmlformats.org/package/2006/content-types">
  <Default Extension="bin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410" r:id="rId2"/>
    <p:sldId id="500" r:id="rId3"/>
    <p:sldId id="501" r:id="rId4"/>
    <p:sldId id="502" r:id="rId5"/>
    <p:sldId id="503" r:id="rId6"/>
    <p:sldId id="504" r:id="rId7"/>
    <p:sldId id="505" r:id="rId8"/>
    <p:sldId id="506" r:id="rId9"/>
    <p:sldId id="507" r:id="rId10"/>
    <p:sldId id="508" r:id="rId11"/>
    <p:sldId id="509" r:id="rId12"/>
    <p:sldId id="510" r:id="rId13"/>
    <p:sldId id="511" r:id="rId14"/>
    <p:sldId id="487" r:id="rId15"/>
    <p:sldId id="488" r:id="rId16"/>
    <p:sldId id="489" r:id="rId17"/>
    <p:sldId id="490" r:id="rId18"/>
    <p:sldId id="491" r:id="rId19"/>
    <p:sldId id="492" r:id="rId20"/>
    <p:sldId id="493" r:id="rId21"/>
    <p:sldId id="494" r:id="rId22"/>
    <p:sldId id="495" r:id="rId23"/>
    <p:sldId id="496" r:id="rId24"/>
    <p:sldId id="497" r:id="rId25"/>
    <p:sldId id="262" r:id="rId26"/>
  </p:sldIdLst>
  <p:sldSz cx="9144000" cy="6858000" type="screen4x3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FF"/>
    <a:srgbClr val="FF5050"/>
    <a:srgbClr val="800000"/>
    <a:srgbClr val="FF9999"/>
    <a:srgbClr val="FFCC00"/>
    <a:srgbClr val="CC3300"/>
    <a:srgbClr val="FF9933"/>
    <a:srgbClr val="FAC09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1356" y="90"/>
      </p:cViewPr>
      <p:guideLst>
        <p:guide orient="horz" pos="2160"/>
        <p:guide pos="3840"/>
        <p:guide orient="horz" pos="1620"/>
        <p:guide pos="2880"/>
        <p:guide orient="horz"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4-17T12:44:05.452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11576-DA60-41D0-A56C-EA48F4402E5D}" type="datetimeFigureOut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BD09A-CB57-4FF7-A324-BE462620C5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64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B8245CD-7AC4-4270-A19E-9F43360ACED4}" type="datetime1">
              <a:rPr lang="zh-CN" altLang="en-US" smtClean="0">
                <a:latin typeface="Arial" charset="0"/>
              </a:rPr>
              <a:pPr eaLnBrk="1" hangingPunct="1"/>
              <a:t>2025/4/29</a:t>
            </a:fld>
            <a:endParaRPr lang="en-US" altLang="zh-CN">
              <a:latin typeface="Arial" charset="0"/>
            </a:endParaRPr>
          </a:p>
        </p:txBody>
      </p:sp>
      <p:sp>
        <p:nvSpPr>
          <p:cNvPr id="634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9505893-9F73-4A93-8FDC-0C870B895CB1}" type="slidenum">
              <a:rPr lang="en-US" altLang="zh-CN" smtClean="0">
                <a:latin typeface="Arial" charset="0"/>
              </a:rPr>
              <a:pPr eaLnBrk="1" hangingPunct="1"/>
              <a:t>1</a:t>
            </a:fld>
            <a:endParaRPr lang="en-US" altLang="zh-CN">
              <a:latin typeface="Arial" charset="0"/>
            </a:endParaRPr>
          </a:p>
        </p:txBody>
      </p:sp>
      <p:sp>
        <p:nvSpPr>
          <p:cNvPr id="63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2374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Relationship Id="rId6" Type="http://schemas.openxmlformats.org/officeDocument/2006/relationships/audio" Target="../media/audio1.bin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15350" y="6312556"/>
            <a:ext cx="439216" cy="365125"/>
          </a:xfrm>
          <a:prstGeom prst="rect">
            <a:avLst/>
          </a:prstGeom>
        </p:spPr>
        <p:txBody>
          <a:bodyPr/>
          <a:lstStyle/>
          <a:p>
            <a:fld id="{6AFFC8D2-8F6E-4B74-A2F2-6058810E9DA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30725" y="1617609"/>
            <a:ext cx="9144000" cy="315509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rgbClr val="00B0F0"/>
              </a:gs>
              <a:gs pos="100000">
                <a:srgbClr val="F3F3F3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6000752" y="4818743"/>
            <a:ext cx="3143249" cy="240392"/>
          </a:xfrm>
          <a:custGeom>
            <a:avLst/>
            <a:gdLst>
              <a:gd name="connsiteX0" fmla="*/ 240393 w 4190999"/>
              <a:gd name="connsiteY0" fmla="*/ 0 h 240392"/>
              <a:gd name="connsiteX1" fmla="*/ 4190999 w 4190999"/>
              <a:gd name="connsiteY1" fmla="*/ 0 h 240392"/>
              <a:gd name="connsiteX2" fmla="*/ 4190999 w 4190999"/>
              <a:gd name="connsiteY2" fmla="*/ 240392 h 240392"/>
              <a:gd name="connsiteX3" fmla="*/ 240393 w 4190999"/>
              <a:gd name="connsiteY3" fmla="*/ 240392 h 240392"/>
              <a:gd name="connsiteX4" fmla="*/ 0 w 4190999"/>
              <a:gd name="connsiteY4" fmla="*/ 0 h 240392"/>
              <a:gd name="connsiteX5" fmla="*/ 240392 w 4190999"/>
              <a:gd name="connsiteY5" fmla="*/ 0 h 240392"/>
              <a:gd name="connsiteX6" fmla="*/ 240392 w 4190999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0999" h="240392">
                <a:moveTo>
                  <a:pt x="240393" y="0"/>
                </a:moveTo>
                <a:lnTo>
                  <a:pt x="4190999" y="0"/>
                </a:lnTo>
                <a:lnTo>
                  <a:pt x="4190999" y="240392"/>
                </a:lnTo>
                <a:lnTo>
                  <a:pt x="240393" y="240392"/>
                </a:lnTo>
                <a:close/>
                <a:moveTo>
                  <a:pt x="0" y="0"/>
                </a:moveTo>
                <a:lnTo>
                  <a:pt x="240392" y="0"/>
                </a:lnTo>
                <a:lnTo>
                  <a:pt x="240392" y="240392"/>
                </a:lnTo>
                <a:close/>
              </a:path>
            </a:pathLst>
          </a:custGeom>
          <a:solidFill>
            <a:srgbClr val="96C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1" y="4818743"/>
            <a:ext cx="6181045" cy="240392"/>
          </a:xfrm>
          <a:custGeom>
            <a:avLst/>
            <a:gdLst>
              <a:gd name="connsiteX0" fmla="*/ 8001001 w 8241393"/>
              <a:gd name="connsiteY0" fmla="*/ 0 h 240392"/>
              <a:gd name="connsiteX1" fmla="*/ 8241393 w 8241393"/>
              <a:gd name="connsiteY1" fmla="*/ 240392 h 240392"/>
              <a:gd name="connsiteX2" fmla="*/ 8001001 w 8241393"/>
              <a:gd name="connsiteY2" fmla="*/ 240392 h 240392"/>
              <a:gd name="connsiteX3" fmla="*/ 0 w 8241393"/>
              <a:gd name="connsiteY3" fmla="*/ 0 h 240392"/>
              <a:gd name="connsiteX4" fmla="*/ 8001000 w 8241393"/>
              <a:gd name="connsiteY4" fmla="*/ 0 h 240392"/>
              <a:gd name="connsiteX5" fmla="*/ 8001000 w 8241393"/>
              <a:gd name="connsiteY5" fmla="*/ 240392 h 240392"/>
              <a:gd name="connsiteX6" fmla="*/ 0 w 8241393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393" h="240392">
                <a:moveTo>
                  <a:pt x="8001001" y="0"/>
                </a:moveTo>
                <a:lnTo>
                  <a:pt x="8241393" y="240392"/>
                </a:lnTo>
                <a:lnTo>
                  <a:pt x="8001001" y="240392"/>
                </a:lnTo>
                <a:close/>
                <a:moveTo>
                  <a:pt x="0" y="0"/>
                </a:moveTo>
                <a:lnTo>
                  <a:pt x="8001000" y="0"/>
                </a:lnTo>
                <a:lnTo>
                  <a:pt x="8001000" y="240392"/>
                </a:lnTo>
                <a:lnTo>
                  <a:pt x="0" y="24039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83153"/>
            <a:ext cx="2080195" cy="2024008"/>
          </a:xfrm>
          <a:prstGeom prst="ellipse">
            <a:avLst/>
          </a:prstGeom>
          <a:ln w="63500" cap="rnd">
            <a:solidFill>
              <a:schemeClr val="accent6">
                <a:lumMod val="50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860"/>
          <a:stretch/>
        </p:blipFill>
        <p:spPr>
          <a:xfrm>
            <a:off x="5502524" y="2353995"/>
            <a:ext cx="3481617" cy="2357973"/>
          </a:xfrm>
          <a:prstGeom prst="rect">
            <a:avLst/>
          </a:prstGeom>
          <a:ln>
            <a:solidFill>
              <a:srgbClr val="1C5C85"/>
            </a:solidFill>
          </a:ln>
          <a:effectLst>
            <a:softEdge rad="774700"/>
          </a:effectLst>
        </p:spPr>
      </p:pic>
    </p:spTree>
    <p:extLst>
      <p:ext uri="{BB962C8B-B14F-4D97-AF65-F5344CB8AC3E}">
        <p14:creationId xmlns:p14="http://schemas.microsoft.com/office/powerpoint/2010/main" val="289613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1" name="chimes.wav"/>
          </p:stSnd>
        </p:sndAc>
      </p:transition>
    </mc:Choice>
    <mc:Fallback xmlns="">
      <p:transition>
        <p:fade/>
        <p:sndAc>
          <p:stSnd>
            <p:snd r:embed="rId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0" y="642364"/>
            <a:ext cx="7820868" cy="68892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defRPr b="0"/>
            </a:lvl1pPr>
          </a:lstStyle>
          <a:p>
            <a:r>
              <a:rPr lang="zh-CN" altLang="en-US" dirty="0"/>
              <a:t>单击此处编母版标题样式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05023"/>
            <a:ext cx="7886700" cy="457194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15350" y="6312556"/>
            <a:ext cx="43921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6AFFC8D2-8F6E-4B74-A2F2-6058810E9DA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5" name="Picture 28" descr="but3_1">
            <a:hlinkClick r:id="" action="ppaction://hlinkshowjump?jump=next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6238608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9" descr="but1_1">
            <a:hlinkClick r:id="" action="ppaction://hlinkshowjump?jump=previous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5" y="6240195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0" descr="退出">
            <a:hlinkClick r:id="" action="ppaction://hlinkshowjump?jump=endshow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1" descr="主目录">
            <a:hlinkClick r:id="" action="ppaction://hlinkshowjump?jump=firstslide" tooltip="回到主目录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2" descr="近览页">
            <a:hlinkClick r:id="" action="ppaction://hlinkshowjump?jump=lastslideviewed" highlightClick="1">
              <a:snd r:embed="rId1" name="chimes.wav"/>
            </a:hlinkClick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0" y="6237020"/>
            <a:ext cx="96043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554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1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8" descr="but3_1">
            <a:hlinkClick r:id="" action="ppaction://hlinkshowjump?jump=next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6238608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9" descr="but1_1">
            <a:hlinkClick r:id="" action="ppaction://hlinkshowjump?jump=previous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5" y="6240195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0" descr="退出">
            <a:hlinkClick r:id="" action="ppaction://hlinkshowjump?jump=endshow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1" descr="主目录">
            <a:hlinkClick r:id="" action="ppaction://hlinkshowjump?jump=firstslide" tooltip="回到主目录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2" descr="近览页">
            <a:hlinkClick r:id="" action="ppaction://hlinkshowjump?jump=lastslideviewed" highlightClick="1">
              <a:snd r:embed="rId1" name="chimes.wav"/>
            </a:hlinkClick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0" y="6237020"/>
            <a:ext cx="96043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051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1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740F728C-9C4E-4C1A-957A-DC6B066757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0803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bin"/><Relationship Id="rId11" Type="http://schemas.openxmlformats.org/officeDocument/2006/relationships/audio" Target="../media/audio1.bin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4"/>
            <a:ext cx="7886700" cy="435133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0" y="6726300"/>
            <a:ext cx="3886509" cy="3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 flipV="1">
            <a:off x="5232400" y="6718477"/>
            <a:ext cx="3911600" cy="0"/>
          </a:xfrm>
          <a:prstGeom prst="line">
            <a:avLst/>
          </a:prstGeom>
          <a:ln w="0"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 userDrawn="1"/>
        </p:nvSpPr>
        <p:spPr>
          <a:xfrm>
            <a:off x="3918039" y="6554831"/>
            <a:ext cx="1235506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1200" b="0" cap="none" spc="0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计算机网络管理</a:t>
            </a:r>
            <a:endParaRPr lang="zh-CN" altLang="en-US" sz="1200" b="0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90639"/>
            <a:ext cx="8234371" cy="606858"/>
          </a:xfrm>
          <a:prstGeom prst="rect">
            <a:avLst/>
          </a:prstGeom>
          <a:gradFill>
            <a:gsLst>
              <a:gs pos="0">
                <a:schemeClr val="bg1"/>
              </a:gs>
              <a:gs pos="28000">
                <a:schemeClr val="tx2">
                  <a:lumMod val="60000"/>
                  <a:lumOff val="40000"/>
                </a:schemeClr>
              </a:gs>
              <a:gs pos="47000">
                <a:schemeClr val="accent1">
                  <a:lumMod val="75000"/>
                </a:schemeClr>
              </a:gs>
              <a:gs pos="15000">
                <a:srgbClr val="74CFEF"/>
              </a:gs>
              <a:gs pos="100000">
                <a:schemeClr val="tx2">
                  <a:lumMod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860"/>
          <a:stretch/>
        </p:blipFill>
        <p:spPr>
          <a:xfrm>
            <a:off x="7518509" y="12531"/>
            <a:ext cx="1640883" cy="796676"/>
          </a:xfrm>
          <a:prstGeom prst="rect">
            <a:avLst/>
          </a:prstGeom>
          <a:ln>
            <a:solidFill>
              <a:srgbClr val="1C5C85"/>
            </a:solidFill>
          </a:ln>
          <a:effectLst>
            <a:softEdge rad="241300"/>
          </a:effectLst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6613954" y="92588"/>
            <a:ext cx="1757593" cy="365875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90639"/>
            <a:ext cx="206062" cy="59242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06062" y="104255"/>
            <a:ext cx="8234370" cy="688921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9720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</p:sldLayoutIdLst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6" name="chimes.wav"/>
          </p:stSnd>
        </p:sndAc>
      </p:transition>
    </mc:Choice>
    <mc:Fallback xmlns="">
      <p:transition>
        <p:fade/>
        <p:sndAc>
          <p:stSnd>
            <p:snd r:embed="rId11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zh-CN" altLang="en-US" sz="3200" b="0" kern="1200" dirty="0">
          <a:solidFill>
            <a:srgbClr val="FFC00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bin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5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9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30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31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3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35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2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39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40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41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Relationship Id="rId9" Type="http://schemas.openxmlformats.org/officeDocument/2006/relationships/comments" Target="../comments/commen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43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bin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5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7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8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9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0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2597426" y="2246313"/>
            <a:ext cx="6321287" cy="151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noAutofit/>
          </a:bodyPr>
          <a:lstStyle/>
          <a:p>
            <a:pPr algn="ctr"/>
            <a:r>
              <a:rPr lang="zh-CN" alt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动态路由配置</a:t>
            </a:r>
            <a:r>
              <a:rPr lang="en-US" altLang="zh-CN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/>
            </a:r>
            <a:br>
              <a:rPr lang="en-US" altLang="zh-CN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</a:br>
            <a:endParaRPr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615950"/>
            <a:ext cx="38592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38" y="4708525"/>
            <a:ext cx="17430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858814" y="4049593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汇报人：赵润梅 何</a:t>
            </a:r>
            <a:r>
              <a:rPr lang="zh-CN" altLang="en-US" sz="1800" b="1" dirty="0" smtClean="0">
                <a:solidFill>
                  <a:schemeClr val="bg1"/>
                </a:solidFill>
              </a:rPr>
              <a:t>露</a:t>
            </a:r>
            <a:endParaRPr lang="zh-CN" altLang="en-US" sz="18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99764" y="4049593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指导老师：黄泽</a:t>
            </a:r>
            <a:r>
              <a:rPr lang="zh-CN" altLang="en-US" sz="1800" b="1" dirty="0" smtClean="0">
                <a:solidFill>
                  <a:schemeClr val="bg1"/>
                </a:solidFill>
              </a:rPr>
              <a:t>伟</a:t>
            </a:r>
            <a:endParaRPr lang="zh-CN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4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3" name="chimes.wav"/>
          </p:stSnd>
        </p:sndAc>
      </p:transition>
    </mc:Choice>
    <mc:Fallback xmlns="">
      <p:transition>
        <p:fade/>
        <p:sndAc>
          <p:stSnd>
            <p:snd r:embed="rId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86524" y="1240970"/>
            <a:ext cx="7063991" cy="44112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2371" y="1416817"/>
            <a:ext cx="6712299" cy="4059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717" y="1443357"/>
            <a:ext cx="5807808" cy="3916919"/>
          </a:xfrm>
          <a:prstGeom prst="rect">
            <a:avLst/>
          </a:prstGeom>
        </p:spPr>
      </p:pic>
      <p:pic>
        <p:nvPicPr>
          <p:cNvPr id="7" name="图片 6" descr="1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 flipH="1" flipV="1">
            <a:off x="0" y="723987"/>
            <a:ext cx="1499870" cy="2715895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3585184" y="2569867"/>
            <a:ext cx="1866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PART 03</a:t>
            </a:r>
            <a:endParaRPr lang="zh-CN" altLang="en-US" sz="4000" dirty="0"/>
          </a:p>
        </p:txBody>
      </p:sp>
      <p:sp>
        <p:nvSpPr>
          <p:cNvPr id="4" name="文本框 3"/>
          <p:cNvSpPr txBox="1"/>
          <p:nvPr/>
        </p:nvSpPr>
        <p:spPr>
          <a:xfrm>
            <a:off x="1861380" y="3365676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动态路由协议配置方法</a:t>
            </a:r>
          </a:p>
        </p:txBody>
      </p:sp>
      <p:pic>
        <p:nvPicPr>
          <p:cNvPr id="8" name="图片 7" descr="1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>
            <a:off x="7659370" y="4025656"/>
            <a:ext cx="1484630" cy="268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3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61257" y="130629"/>
            <a:ext cx="2810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RIP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协议配置步骤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42" y="2363874"/>
            <a:ext cx="2779730" cy="27797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05188" y="1627833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启用</a:t>
            </a:r>
            <a:r>
              <a:rPr lang="en-US" altLang="zh-CN" sz="2000" b="1" dirty="0"/>
              <a:t>RIP</a:t>
            </a:r>
            <a:r>
              <a:rPr lang="zh-CN" altLang="en-US" sz="2000" b="1" dirty="0"/>
              <a:t>协议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697415" y="162783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宣告直连网络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61054" y="375373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设置版本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697415" y="375373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配置定时器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04351" y="2043714"/>
            <a:ext cx="233910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在路由器全局配置模式下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/>
              <a:t>router rip”</a:t>
            </a:r>
            <a:r>
              <a:rPr lang="zh-CN" altLang="en-US" dirty="0"/>
              <a:t>命令启用</a:t>
            </a:r>
            <a:r>
              <a:rPr lang="en-US" altLang="zh-CN" dirty="0" smtClean="0"/>
              <a:t>RIP</a:t>
            </a:r>
          </a:p>
          <a:p>
            <a:r>
              <a:rPr lang="zh-CN" altLang="en-US" dirty="0" smtClean="0"/>
              <a:t>协议</a:t>
            </a:r>
            <a:r>
              <a:rPr lang="zh-CN" altLang="en-US" dirty="0"/>
              <a:t>，这</a:t>
            </a:r>
            <a:r>
              <a:rPr lang="en-US" altLang="zh-CN" dirty="0"/>
              <a:t>-</a:t>
            </a:r>
            <a:r>
              <a:rPr lang="zh-CN" altLang="en-US" dirty="0"/>
              <a:t>步是配置</a:t>
            </a:r>
            <a:r>
              <a:rPr lang="en-US" altLang="zh-CN" dirty="0"/>
              <a:t>RIP</a:t>
            </a:r>
            <a:r>
              <a:rPr lang="zh-CN" altLang="en-US" dirty="0"/>
              <a:t>的</a:t>
            </a:r>
            <a:r>
              <a:rPr lang="zh-CN" altLang="en-US" dirty="0" smtClean="0"/>
              <a:t>基</a:t>
            </a:r>
            <a:endParaRPr lang="en-US" altLang="zh-CN" dirty="0" smtClean="0"/>
          </a:p>
          <a:p>
            <a:r>
              <a:rPr lang="zh-CN" altLang="en-US" dirty="0" smtClean="0"/>
              <a:t>础</a:t>
            </a:r>
            <a:r>
              <a:rPr lang="zh-CN" altLang="en-US" dirty="0"/>
              <a:t>，确保路由器能够</a:t>
            </a:r>
            <a:r>
              <a:rPr lang="zh-CN" altLang="en-US" dirty="0" smtClean="0"/>
              <a:t>开始</a:t>
            </a:r>
            <a:endParaRPr lang="en-US" altLang="zh-CN" dirty="0" smtClean="0"/>
          </a:p>
          <a:p>
            <a:r>
              <a:rPr lang="zh-CN" altLang="en-US" dirty="0" smtClean="0"/>
              <a:t>学习</a:t>
            </a:r>
            <a:r>
              <a:rPr lang="zh-CN" altLang="en-US" dirty="0"/>
              <a:t>和传播路由信息。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697415" y="2056097"/>
            <a:ext cx="23391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使用“</a:t>
            </a:r>
            <a:r>
              <a:rPr lang="en-US" altLang="zh-CN" dirty="0"/>
              <a:t>network”</a:t>
            </a:r>
            <a:r>
              <a:rPr lang="zh-CN" altLang="en-US" dirty="0"/>
              <a:t>命令</a:t>
            </a:r>
            <a:r>
              <a:rPr lang="zh-CN" altLang="en-US" dirty="0" smtClean="0"/>
              <a:t>宣告</a:t>
            </a:r>
            <a:endParaRPr lang="en-US" altLang="zh-CN" dirty="0" smtClean="0"/>
          </a:p>
          <a:p>
            <a:r>
              <a:rPr lang="zh-CN" altLang="en-US" dirty="0" smtClean="0"/>
              <a:t>路由器</a:t>
            </a:r>
            <a:r>
              <a:rPr lang="zh-CN" altLang="en-US" dirty="0"/>
              <a:t>直连的网络，</a:t>
            </a:r>
            <a:r>
              <a:rPr lang="zh-CN" altLang="en-US" dirty="0" smtClean="0"/>
              <a:t>例如</a:t>
            </a:r>
            <a:endParaRPr lang="en-US" altLang="zh-CN" dirty="0" smtClean="0"/>
          </a:p>
          <a:p>
            <a:r>
              <a:rPr lang="zh-CN" altLang="en-US" dirty="0" smtClean="0"/>
              <a:t>“</a:t>
            </a:r>
            <a:r>
              <a:rPr lang="en-US" altLang="zh-CN" dirty="0"/>
              <a:t>network192.168.1.0”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这样</a:t>
            </a:r>
            <a:r>
              <a:rPr lang="en-US" altLang="zh-CN" dirty="0"/>
              <a:t>RIP</a:t>
            </a:r>
            <a:r>
              <a:rPr lang="zh-CN" altLang="en-US" dirty="0"/>
              <a:t>协议会将这些</a:t>
            </a:r>
            <a:r>
              <a:rPr lang="zh-CN" altLang="en-US" dirty="0" smtClean="0"/>
              <a:t>网络</a:t>
            </a:r>
            <a:endParaRPr lang="en-US" altLang="zh-CN" dirty="0" smtClean="0"/>
          </a:p>
          <a:p>
            <a:r>
              <a:rPr lang="zh-CN" altLang="en-US" dirty="0" smtClean="0"/>
              <a:t>信息</a:t>
            </a:r>
            <a:r>
              <a:rPr lang="zh-CN" altLang="en-US" dirty="0"/>
              <a:t>广播给邻居路由器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实现</a:t>
            </a:r>
            <a:r>
              <a:rPr lang="zh-CN" altLang="en-US" dirty="0"/>
              <a:t>路由信息的动态更新。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04351" y="4182003"/>
            <a:ext cx="24945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RIP</a:t>
            </a:r>
            <a:r>
              <a:rPr lang="zh-CN" altLang="en-US" dirty="0"/>
              <a:t>有</a:t>
            </a:r>
            <a:r>
              <a:rPr lang="en-US" altLang="zh-CN" dirty="0"/>
              <a:t>RIPv1</a:t>
            </a:r>
            <a:r>
              <a:rPr lang="zh-CN" altLang="en-US" dirty="0"/>
              <a:t>和</a:t>
            </a:r>
            <a:r>
              <a:rPr lang="en-US" altLang="zh-CN" dirty="0"/>
              <a:t>RIPv2</a:t>
            </a:r>
            <a:r>
              <a:rPr lang="zh-CN" altLang="en-US" dirty="0"/>
              <a:t>两个版本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en-US" altLang="zh-CN" dirty="0" smtClean="0"/>
              <a:t>RIPv1</a:t>
            </a:r>
            <a:r>
              <a:rPr lang="zh-CN" altLang="en-US" dirty="0"/>
              <a:t>不支持子网掩码，而</a:t>
            </a:r>
            <a:r>
              <a:rPr lang="en-US" altLang="zh-CN" dirty="0" smtClean="0"/>
              <a:t>R</a:t>
            </a:r>
          </a:p>
          <a:p>
            <a:r>
              <a:rPr lang="en-US" altLang="zh-CN" dirty="0" smtClean="0"/>
              <a:t>IPv2</a:t>
            </a:r>
            <a:r>
              <a:rPr lang="zh-CN" altLang="en-US" dirty="0"/>
              <a:t>支持。可以通过“</a:t>
            </a:r>
            <a:r>
              <a:rPr lang="en-US" altLang="zh-CN" dirty="0" err="1" smtClean="0"/>
              <a:t>versi</a:t>
            </a:r>
            <a:endParaRPr lang="en-US" altLang="zh-CN" dirty="0" smtClean="0"/>
          </a:p>
          <a:p>
            <a:r>
              <a:rPr lang="en-US" altLang="zh-CN" dirty="0" smtClean="0"/>
              <a:t>on </a:t>
            </a:r>
            <a:r>
              <a:rPr lang="en-US" altLang="zh-CN" dirty="0"/>
              <a:t>2”</a:t>
            </a:r>
            <a:r>
              <a:rPr lang="zh-CN" altLang="en-US" dirty="0"/>
              <a:t>命令将协议版本设置</a:t>
            </a:r>
            <a:r>
              <a:rPr lang="zh-CN" altLang="en-US" dirty="0" smtClean="0"/>
              <a:t>为</a:t>
            </a:r>
            <a:endParaRPr lang="en-US" altLang="zh-CN" dirty="0" smtClean="0"/>
          </a:p>
          <a:p>
            <a:r>
              <a:rPr lang="en-US" altLang="zh-CN" dirty="0" smtClean="0"/>
              <a:t>RIPv2</a:t>
            </a:r>
            <a:r>
              <a:rPr lang="zh-CN" altLang="en-US" dirty="0"/>
              <a:t>，以提高路由信息的</a:t>
            </a:r>
            <a:r>
              <a:rPr lang="zh-CN" altLang="en-US" dirty="0" smtClean="0"/>
              <a:t>准</a:t>
            </a:r>
            <a:endParaRPr lang="en-US" altLang="zh-CN" dirty="0" smtClean="0"/>
          </a:p>
          <a:p>
            <a:r>
              <a:rPr lang="zh-CN" altLang="en-US" dirty="0" smtClean="0"/>
              <a:t>确</a:t>
            </a:r>
            <a:r>
              <a:rPr lang="zh-CN" altLang="en-US" dirty="0"/>
              <a:t>性和安全性。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697415" y="4182003"/>
            <a:ext cx="239841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RIP</a:t>
            </a:r>
            <a:r>
              <a:rPr lang="zh-CN" altLang="en-US" dirty="0"/>
              <a:t>默认的更新间隔为</a:t>
            </a:r>
            <a:r>
              <a:rPr lang="en-US" altLang="zh-CN" dirty="0"/>
              <a:t>30</a:t>
            </a:r>
            <a:r>
              <a:rPr lang="zh-CN" altLang="en-US" dirty="0"/>
              <a:t>秒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可以</a:t>
            </a:r>
            <a:r>
              <a:rPr lang="zh-CN" altLang="en-US" dirty="0"/>
              <a:t>通过“</a:t>
            </a:r>
            <a:r>
              <a:rPr lang="en-US" altLang="zh-CN" dirty="0"/>
              <a:t>timers basic”</a:t>
            </a:r>
            <a:r>
              <a:rPr lang="zh-CN" altLang="en-US" dirty="0" smtClean="0"/>
              <a:t>命令</a:t>
            </a:r>
            <a:endParaRPr lang="en-US" altLang="zh-CN" dirty="0" smtClean="0"/>
          </a:p>
          <a:p>
            <a:r>
              <a:rPr lang="zh-CN" altLang="en-US" dirty="0" smtClean="0"/>
              <a:t>调整</a:t>
            </a:r>
            <a:r>
              <a:rPr lang="zh-CN" altLang="en-US" dirty="0"/>
              <a:t>更新、无效、保持和</a:t>
            </a:r>
            <a:r>
              <a:rPr lang="zh-CN" altLang="en-US" dirty="0" smtClean="0"/>
              <a:t>刷</a:t>
            </a:r>
            <a:endParaRPr lang="en-US" altLang="zh-CN" dirty="0" smtClean="0"/>
          </a:p>
          <a:p>
            <a:r>
              <a:rPr lang="zh-CN" altLang="en-US" dirty="0" smtClean="0"/>
              <a:t>新</a:t>
            </a:r>
            <a:r>
              <a:rPr lang="zh-CN" altLang="en-US" dirty="0"/>
              <a:t>时间，以适应不同网络</a:t>
            </a:r>
            <a:r>
              <a:rPr lang="zh-CN" altLang="en-US" dirty="0" smtClean="0"/>
              <a:t>环</a:t>
            </a:r>
            <a:endParaRPr lang="en-US" altLang="zh-CN" dirty="0" smtClean="0"/>
          </a:p>
          <a:p>
            <a:r>
              <a:rPr lang="zh-CN" altLang="en-US" dirty="0" smtClean="0"/>
              <a:t>境</a:t>
            </a:r>
            <a:r>
              <a:rPr lang="zh-CN" altLang="en-US" dirty="0"/>
              <a:t>的需求。</a:t>
            </a:r>
          </a:p>
        </p:txBody>
      </p:sp>
    </p:spTree>
    <p:extLst>
      <p:ext uri="{BB962C8B-B14F-4D97-AF65-F5344CB8AC3E}">
        <p14:creationId xmlns:p14="http://schemas.microsoft.com/office/powerpoint/2010/main" val="361077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81353" y="130629"/>
            <a:ext cx="3092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OSPF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协议配置步骤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4" y="1996324"/>
            <a:ext cx="1066800" cy="1047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010" y="1967749"/>
            <a:ext cx="1085850" cy="1076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4" y="4136309"/>
            <a:ext cx="1057275" cy="1057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635" y="4136308"/>
            <a:ext cx="1038225" cy="10572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87994" y="1596214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启用</a:t>
            </a:r>
            <a:r>
              <a:rPr lang="en-US" altLang="zh-CN" sz="2000" b="1" dirty="0"/>
              <a:t>OSPF</a:t>
            </a:r>
            <a:r>
              <a:rPr lang="zh-CN" altLang="en-US" sz="2000" b="1" dirty="0"/>
              <a:t>进程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576516" y="159539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配置区域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487994" y="3736198"/>
            <a:ext cx="1705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设置路由器</a:t>
            </a:r>
            <a:r>
              <a:rPr lang="en-US" altLang="zh-CN" sz="2000" b="1" dirty="0"/>
              <a:t>ID</a:t>
            </a:r>
            <a:endParaRPr lang="zh-CN" altLang="en-US" sz="20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5576516" y="3736198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调整</a:t>
            </a:r>
            <a:r>
              <a:rPr lang="en-US" altLang="zh-CN" sz="2000" b="1" dirty="0"/>
              <a:t>OSPF</a:t>
            </a:r>
            <a:r>
              <a:rPr lang="zh-CN" altLang="en-US" sz="2000" b="1" dirty="0"/>
              <a:t>参数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478469" y="2087301"/>
            <a:ext cx="233910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在路由器全局配置模式下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zh-CN" altLang="en-US" dirty="0"/>
              <a:t>“</a:t>
            </a:r>
            <a:r>
              <a:rPr lang="en-US" altLang="zh-CN" dirty="0"/>
              <a:t>router </a:t>
            </a:r>
            <a:r>
              <a:rPr lang="en-US" altLang="zh-CN" dirty="0" err="1"/>
              <a:t>ospf</a:t>
            </a:r>
            <a:r>
              <a:rPr lang="en-US" altLang="zh-CN" dirty="0"/>
              <a:t>&lt;</a:t>
            </a:r>
            <a:r>
              <a:rPr lang="zh-CN" altLang="en-US" dirty="0"/>
              <a:t>进程号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”</a:t>
            </a:r>
            <a:r>
              <a:rPr lang="zh-CN" altLang="en-US" dirty="0"/>
              <a:t>命令启动</a:t>
            </a:r>
            <a:r>
              <a:rPr lang="en-US" altLang="zh-CN" dirty="0"/>
              <a:t>OSPF</a:t>
            </a:r>
            <a:r>
              <a:rPr lang="zh-CN" altLang="en-US" dirty="0"/>
              <a:t>进程，</a:t>
            </a:r>
            <a:r>
              <a:rPr lang="zh-CN" altLang="en-US" dirty="0" smtClean="0"/>
              <a:t>进程</a:t>
            </a:r>
            <a:endParaRPr lang="en-US" altLang="zh-CN" dirty="0" smtClean="0"/>
          </a:p>
          <a:p>
            <a:r>
              <a:rPr lang="zh-CN" altLang="en-US" dirty="0" smtClean="0"/>
              <a:t>号</a:t>
            </a:r>
            <a:r>
              <a:rPr lang="zh-CN" altLang="en-US" dirty="0"/>
              <a:t>可以自定义，用于</a:t>
            </a:r>
            <a:r>
              <a:rPr lang="zh-CN" altLang="en-US" dirty="0" smtClean="0"/>
              <a:t>区分</a:t>
            </a:r>
            <a:endParaRPr lang="en-US" altLang="zh-CN" dirty="0" smtClean="0"/>
          </a:p>
          <a:p>
            <a:r>
              <a:rPr lang="zh-CN" altLang="en-US" dirty="0" smtClean="0"/>
              <a:t>不同</a:t>
            </a:r>
            <a:r>
              <a:rPr lang="en-US" altLang="zh-CN" dirty="0"/>
              <a:t>OSPF</a:t>
            </a:r>
            <a:r>
              <a:rPr lang="zh-CN" altLang="en-US" dirty="0"/>
              <a:t>实例。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576516" y="2087301"/>
            <a:ext cx="223067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使用“</a:t>
            </a:r>
            <a:r>
              <a:rPr lang="en-US" altLang="zh-CN" dirty="0"/>
              <a:t>network&lt;</a:t>
            </a:r>
            <a:r>
              <a:rPr lang="zh-CN" altLang="en-US" dirty="0"/>
              <a:t>网络地址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&lt;</a:t>
            </a:r>
            <a:r>
              <a:rPr lang="zh-CN" altLang="en-US" dirty="0"/>
              <a:t>反掩码</a:t>
            </a:r>
            <a:r>
              <a:rPr lang="en-US" altLang="zh-CN" dirty="0"/>
              <a:t>&gt;area&lt;</a:t>
            </a:r>
            <a:r>
              <a:rPr lang="zh-CN" altLang="en-US" dirty="0"/>
              <a:t>区域号</a:t>
            </a:r>
            <a:r>
              <a:rPr lang="en-US" altLang="zh-CN" dirty="0"/>
              <a:t>&gt;”</a:t>
            </a:r>
            <a:r>
              <a:rPr lang="zh-CN" altLang="en-US" dirty="0" smtClean="0"/>
              <a:t>命</a:t>
            </a:r>
            <a:endParaRPr lang="en-US" altLang="zh-CN" dirty="0" smtClean="0"/>
          </a:p>
          <a:p>
            <a:r>
              <a:rPr lang="zh-CN" altLang="en-US" dirty="0" smtClean="0"/>
              <a:t>令</a:t>
            </a:r>
            <a:r>
              <a:rPr lang="zh-CN" altLang="en-US" dirty="0"/>
              <a:t>将路由器接口划分到</a:t>
            </a:r>
            <a:r>
              <a:rPr lang="zh-CN" altLang="en-US" dirty="0" smtClean="0"/>
              <a:t>特</a:t>
            </a:r>
            <a:endParaRPr lang="en-US" altLang="zh-CN" dirty="0" smtClean="0"/>
          </a:p>
          <a:p>
            <a:r>
              <a:rPr lang="zh-CN" altLang="en-US" dirty="0" smtClean="0"/>
              <a:t>定</a:t>
            </a:r>
            <a:r>
              <a:rPr lang="en-US" altLang="zh-CN" dirty="0"/>
              <a:t>OSPF</a:t>
            </a:r>
            <a:r>
              <a:rPr lang="zh-CN" altLang="en-US" dirty="0"/>
              <a:t>区域中，区域号</a:t>
            </a:r>
            <a:r>
              <a:rPr lang="zh-CN" altLang="en-US" dirty="0" smtClean="0"/>
              <a:t>通</a:t>
            </a:r>
            <a:endParaRPr lang="en-US" altLang="zh-CN" dirty="0" smtClean="0"/>
          </a:p>
          <a:p>
            <a:r>
              <a:rPr lang="zh-CN" altLang="en-US" dirty="0" smtClean="0"/>
              <a:t>常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，表示骨干区域。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478469" y="4169749"/>
            <a:ext cx="24529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OSPF</a:t>
            </a:r>
            <a:r>
              <a:rPr lang="zh-CN" altLang="en-US" dirty="0"/>
              <a:t>使用路由器</a:t>
            </a:r>
            <a:r>
              <a:rPr lang="en-US" altLang="zh-CN" dirty="0"/>
              <a:t>ID</a:t>
            </a:r>
            <a:r>
              <a:rPr lang="zh-CN" altLang="en-US" dirty="0"/>
              <a:t>来唯一</a:t>
            </a:r>
            <a:r>
              <a:rPr lang="zh-CN" altLang="en-US" dirty="0" smtClean="0"/>
              <a:t>标</a:t>
            </a:r>
            <a:endParaRPr lang="en-US" altLang="zh-CN" dirty="0" smtClean="0"/>
          </a:p>
          <a:p>
            <a:r>
              <a:rPr lang="zh-CN" altLang="en-US" dirty="0" smtClean="0"/>
              <a:t>识</a:t>
            </a:r>
            <a:r>
              <a:rPr lang="zh-CN" altLang="en-US" dirty="0"/>
              <a:t>路由器，可以通过“</a:t>
            </a:r>
            <a:r>
              <a:rPr lang="en-US" altLang="zh-CN" dirty="0" smtClean="0"/>
              <a:t>rout</a:t>
            </a:r>
          </a:p>
          <a:p>
            <a:r>
              <a:rPr lang="en-US" altLang="zh-CN" dirty="0" err="1" smtClean="0"/>
              <a:t>er</a:t>
            </a:r>
            <a:r>
              <a:rPr lang="en-US" altLang="zh-CN" dirty="0" smtClean="0"/>
              <a:t>-id</a:t>
            </a:r>
            <a:r>
              <a:rPr lang="en-US" altLang="zh-CN" dirty="0"/>
              <a:t>”</a:t>
            </a:r>
            <a:r>
              <a:rPr lang="zh-CN" altLang="en-US" dirty="0"/>
              <a:t>命令手动设置，也</a:t>
            </a:r>
            <a:r>
              <a:rPr lang="zh-CN" altLang="en-US" dirty="0" smtClean="0"/>
              <a:t>可以</a:t>
            </a:r>
            <a:endParaRPr lang="en-US" altLang="zh-CN" dirty="0" smtClean="0"/>
          </a:p>
          <a:p>
            <a:r>
              <a:rPr lang="zh-CN" altLang="en-US" dirty="0" smtClean="0"/>
              <a:t>自动</a:t>
            </a:r>
            <a:r>
              <a:rPr lang="zh-CN" altLang="en-US" dirty="0"/>
              <a:t>选择接口</a:t>
            </a:r>
            <a:r>
              <a:rPr lang="en-US" altLang="zh-CN" dirty="0"/>
              <a:t>IP</a:t>
            </a:r>
            <a:r>
              <a:rPr lang="zh-CN" altLang="en-US" dirty="0"/>
              <a:t>地址作为</a:t>
            </a:r>
            <a:r>
              <a:rPr lang="en-US" altLang="zh-CN" dirty="0"/>
              <a:t>ID</a:t>
            </a:r>
            <a:r>
              <a:rPr lang="zh-CN" altLang="en-US" dirty="0"/>
              <a:t>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576516" y="4169749"/>
            <a:ext cx="235513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可以通过“</a:t>
            </a:r>
            <a:r>
              <a:rPr lang="en-US" altLang="zh-CN" dirty="0" err="1"/>
              <a:t>ip</a:t>
            </a:r>
            <a:r>
              <a:rPr lang="en-US" altLang="zh-CN" dirty="0"/>
              <a:t> </a:t>
            </a:r>
            <a:r>
              <a:rPr lang="en-US" altLang="zh-CN" dirty="0" err="1"/>
              <a:t>ospf</a:t>
            </a:r>
            <a:r>
              <a:rPr lang="en-US" altLang="zh-CN" dirty="0"/>
              <a:t> cost”</a:t>
            </a:r>
            <a:r>
              <a:rPr lang="zh-CN" altLang="en-US" dirty="0" smtClean="0"/>
              <a:t>命</a:t>
            </a:r>
            <a:endParaRPr lang="en-US" altLang="zh-CN" dirty="0" smtClean="0"/>
          </a:p>
          <a:p>
            <a:r>
              <a:rPr lang="zh-CN" altLang="en-US" dirty="0" smtClean="0"/>
              <a:t>令</a:t>
            </a:r>
            <a:r>
              <a:rPr lang="zh-CN" altLang="en-US" dirty="0"/>
              <a:t>调整接口的</a:t>
            </a:r>
            <a:r>
              <a:rPr lang="en-US" altLang="zh-CN" dirty="0"/>
              <a:t>OSPF</a:t>
            </a:r>
            <a:r>
              <a:rPr lang="zh-CN" altLang="en-US" dirty="0"/>
              <a:t>成本值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以</a:t>
            </a:r>
            <a:r>
              <a:rPr lang="zh-CN" altLang="en-US" dirty="0"/>
              <a:t>影响最短路径优先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r>
              <a:rPr lang="zh-CN" altLang="en-US" dirty="0" smtClean="0"/>
              <a:t>的</a:t>
            </a:r>
            <a:r>
              <a:rPr lang="zh-CN" altLang="en-US" dirty="0"/>
              <a:t>计算结果，优化路由</a:t>
            </a:r>
            <a:r>
              <a:rPr lang="zh-CN" altLang="en-US" dirty="0" smtClean="0"/>
              <a:t>选</a:t>
            </a:r>
            <a:endParaRPr lang="en-US" altLang="zh-CN" dirty="0" smtClean="0"/>
          </a:p>
          <a:p>
            <a:r>
              <a:rPr lang="zh-CN" altLang="en-US" dirty="0" smtClean="0"/>
              <a:t>择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9181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86524" y="1240970"/>
            <a:ext cx="7063991" cy="44112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2371" y="1416817"/>
            <a:ext cx="6712299" cy="4059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717" y="1443357"/>
            <a:ext cx="5807808" cy="3916919"/>
          </a:xfrm>
          <a:prstGeom prst="rect">
            <a:avLst/>
          </a:prstGeom>
        </p:spPr>
      </p:pic>
      <p:pic>
        <p:nvPicPr>
          <p:cNvPr id="7" name="图片 6" descr="1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 flipH="1" flipV="1">
            <a:off x="0" y="723987"/>
            <a:ext cx="1499870" cy="2715895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3585186" y="2590762"/>
            <a:ext cx="1866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PART 04</a:t>
            </a:r>
            <a:endParaRPr lang="zh-CN" altLang="en-US" sz="4000" dirty="0"/>
          </a:p>
        </p:txBody>
      </p:sp>
      <p:sp>
        <p:nvSpPr>
          <p:cNvPr id="4" name="文本框 3"/>
          <p:cNvSpPr txBox="1"/>
          <p:nvPr/>
        </p:nvSpPr>
        <p:spPr>
          <a:xfrm>
            <a:off x="1861380" y="3313387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动态路由协议实验配置</a:t>
            </a:r>
          </a:p>
        </p:txBody>
      </p:sp>
      <p:pic>
        <p:nvPicPr>
          <p:cNvPr id="8" name="图片 7" descr="1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>
            <a:off x="7552409" y="4169410"/>
            <a:ext cx="1484630" cy="268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7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668063"/>
            <a:ext cx="9143999" cy="2706508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308344" y="116958"/>
            <a:ext cx="2508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RIPV2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基础配置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3916" y="1031358"/>
            <a:ext cx="5718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配置</a:t>
            </a:r>
            <a:r>
              <a:rPr lang="en-US" altLang="zh-CN" sz="2000" b="1" dirty="0"/>
              <a:t>RIPV2</a:t>
            </a:r>
            <a:r>
              <a:rPr lang="zh-CN" altLang="en-US" sz="2000" b="1" dirty="0"/>
              <a:t>的基本参数，确保路由器之间正常通信</a:t>
            </a:r>
            <a:endParaRPr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308344" y="1977656"/>
            <a:ext cx="1515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启用</a:t>
            </a:r>
            <a:r>
              <a:rPr lang="en-US" altLang="zh-CN" sz="1600" b="1" dirty="0"/>
              <a:t>RIPV2</a:t>
            </a:r>
            <a:r>
              <a:rPr lang="zh-CN" altLang="en-US" sz="1600" b="1" dirty="0"/>
              <a:t>协议</a:t>
            </a:r>
            <a:endParaRPr lang="zh-CN" altLang="en-US" sz="1600" dirty="0"/>
          </a:p>
        </p:txBody>
      </p:sp>
      <p:sp>
        <p:nvSpPr>
          <p:cNvPr id="6" name="文本框 5"/>
          <p:cNvSpPr txBox="1"/>
          <p:nvPr/>
        </p:nvSpPr>
        <p:spPr>
          <a:xfrm>
            <a:off x="4348717" y="1977656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设置邻居关系</a:t>
            </a:r>
            <a:endParaRPr lang="zh-CN" alt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308344" y="3763925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配置无类路由</a:t>
            </a:r>
            <a:endParaRPr lang="zh-CN" altLang="en-US" sz="1600" dirty="0"/>
          </a:p>
        </p:txBody>
      </p:sp>
      <p:sp>
        <p:nvSpPr>
          <p:cNvPr id="8" name="文本框 7"/>
          <p:cNvSpPr txBox="1"/>
          <p:nvPr/>
        </p:nvSpPr>
        <p:spPr>
          <a:xfrm>
            <a:off x="4348717" y="3763925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检查路由表</a:t>
            </a:r>
            <a:endParaRPr lang="zh-CN" altLang="en-US" sz="1600" dirty="0"/>
          </a:p>
        </p:txBody>
      </p:sp>
      <p:sp>
        <p:nvSpPr>
          <p:cNvPr id="9" name="文本框 8"/>
          <p:cNvSpPr txBox="1"/>
          <p:nvPr/>
        </p:nvSpPr>
        <p:spPr>
          <a:xfrm>
            <a:off x="308344" y="2443808"/>
            <a:ext cx="3485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在两台路由器上启用</a:t>
            </a:r>
            <a:r>
              <a:rPr lang="en-US" altLang="zh-CN" dirty="0"/>
              <a:t>RIPV2</a:t>
            </a:r>
            <a:r>
              <a:rPr lang="zh-CN" altLang="en-US" dirty="0"/>
              <a:t>协议，并指定</a:t>
            </a:r>
            <a:r>
              <a:rPr lang="zh-CN" altLang="en-US" dirty="0" smtClean="0"/>
              <a:t>参</a:t>
            </a:r>
            <a:endParaRPr lang="en-US" altLang="zh-CN" dirty="0" smtClean="0"/>
          </a:p>
          <a:p>
            <a:r>
              <a:rPr lang="zh-CN" altLang="en-US" dirty="0" smtClean="0"/>
              <a:t>与</a:t>
            </a:r>
            <a:r>
              <a:rPr lang="zh-CN" altLang="en-US" dirty="0"/>
              <a:t>路由计算的网络。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348717" y="2443808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配置路由器间的邻居关系，确保路由</a:t>
            </a:r>
            <a:r>
              <a:rPr lang="zh-CN" altLang="en-US" dirty="0" smtClean="0"/>
              <a:t>信</a:t>
            </a:r>
            <a:endParaRPr lang="en-US" altLang="zh-CN" dirty="0" smtClean="0"/>
          </a:p>
          <a:p>
            <a:r>
              <a:rPr lang="zh-CN" altLang="en-US" dirty="0" smtClean="0"/>
              <a:t>息</a:t>
            </a:r>
            <a:r>
              <a:rPr lang="zh-CN" altLang="en-US" dirty="0"/>
              <a:t>能够正确传播。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08344" y="4210492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开启无类路由功能，支持子网掩码传递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提高</a:t>
            </a:r>
            <a:r>
              <a:rPr lang="en-US" altLang="zh-CN" dirty="0"/>
              <a:t>IP</a:t>
            </a:r>
            <a:r>
              <a:rPr lang="zh-CN" altLang="en-US" dirty="0"/>
              <a:t>地址利用率。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348717" y="4210492"/>
            <a:ext cx="3306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查看路由器的路由表，确认</a:t>
            </a:r>
            <a:r>
              <a:rPr lang="en-US" altLang="zh-CN" dirty="0"/>
              <a:t>RIPV2</a:t>
            </a:r>
            <a:r>
              <a:rPr lang="zh-CN" altLang="en-US" dirty="0"/>
              <a:t>协议</a:t>
            </a:r>
            <a:r>
              <a:rPr lang="zh-CN" altLang="en-US" dirty="0" smtClean="0"/>
              <a:t>已</a:t>
            </a:r>
            <a:endParaRPr lang="en-US" altLang="zh-CN" dirty="0" smtClean="0"/>
          </a:p>
          <a:p>
            <a:r>
              <a:rPr lang="zh-CN" altLang="en-US" dirty="0" smtClean="0"/>
              <a:t>成功</a:t>
            </a:r>
            <a:r>
              <a:rPr lang="zh-CN" altLang="en-US" dirty="0"/>
              <a:t>学习到目标网络。</a:t>
            </a:r>
          </a:p>
        </p:txBody>
      </p:sp>
    </p:spTree>
    <p:extLst>
      <p:ext uri="{BB962C8B-B14F-4D97-AF65-F5344CB8AC3E}">
        <p14:creationId xmlns:p14="http://schemas.microsoft.com/office/powerpoint/2010/main" val="31119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44549" y="148856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测试与验证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5315" y="1031359"/>
            <a:ext cx="3320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验证</a:t>
            </a:r>
            <a:r>
              <a:rPr lang="en-US" altLang="zh-CN" sz="2000" b="1" dirty="0"/>
              <a:t>PCA</a:t>
            </a:r>
            <a:r>
              <a:rPr lang="zh-CN" altLang="en-US" sz="2000" b="1" dirty="0"/>
              <a:t>与</a:t>
            </a:r>
            <a:r>
              <a:rPr lang="en-US" altLang="zh-CN" sz="2000" b="1" dirty="0"/>
              <a:t>PCB</a:t>
            </a:r>
            <a:r>
              <a:rPr lang="zh-CN" altLang="en-US" sz="2000" b="1" dirty="0"/>
              <a:t>之间</a:t>
            </a:r>
            <a:r>
              <a:rPr lang="zh-CN" altLang="en-US" sz="2000" b="1" dirty="0" smtClean="0"/>
              <a:t>的</a:t>
            </a:r>
            <a:r>
              <a:rPr lang="zh-CN" altLang="en-US" sz="2000" b="1" dirty="0"/>
              <a:t>连通性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633808" y="16413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zh-CN" alt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02549" y="16385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zh-CN" alt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3808" y="3522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lang="zh-CN" alt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02549" y="3522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solidFill>
                  <a:schemeClr val="accent1">
                    <a:lumMod val="75000"/>
                  </a:schemeClr>
                </a:solidFill>
              </a:rPr>
              <a:t>4</a:t>
            </a:r>
            <a:endParaRPr lang="zh-CN" alt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15" y="2193575"/>
            <a:ext cx="4342256" cy="268160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33808" y="2007882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Ping</a:t>
            </a:r>
            <a:r>
              <a:rPr lang="zh-CN" altLang="en-US" sz="1600" b="1" dirty="0"/>
              <a:t>测试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102549" y="200788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路由跟踪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613770" y="389151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日志分析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106524" y="389151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性能评估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633808" y="2334346"/>
            <a:ext cx="20874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Ping</a:t>
            </a:r>
            <a:r>
              <a:rPr lang="zh-CN" altLang="en-US" dirty="0"/>
              <a:t>命令测试</a:t>
            </a:r>
            <a:r>
              <a:rPr lang="en-US" altLang="zh-CN" dirty="0"/>
              <a:t>PCA</a:t>
            </a:r>
            <a:r>
              <a:rPr lang="zh-CN" altLang="en-US" dirty="0" smtClean="0"/>
              <a:t>与</a:t>
            </a:r>
            <a:endParaRPr lang="en-US" altLang="zh-CN" dirty="0" smtClean="0"/>
          </a:p>
          <a:p>
            <a:r>
              <a:rPr lang="en-US" altLang="zh-CN" dirty="0" smtClean="0"/>
              <a:t>PCB</a:t>
            </a:r>
            <a:r>
              <a:rPr lang="zh-CN" altLang="en-US" dirty="0"/>
              <a:t>之间的连通性，</a:t>
            </a:r>
            <a:r>
              <a:rPr lang="zh-CN" altLang="en-US" dirty="0" smtClean="0"/>
              <a:t>检查</a:t>
            </a:r>
            <a:endParaRPr lang="en-US" altLang="zh-CN" dirty="0" smtClean="0"/>
          </a:p>
          <a:p>
            <a:r>
              <a:rPr lang="zh-CN" altLang="en-US" dirty="0" smtClean="0"/>
              <a:t>是否</a:t>
            </a:r>
            <a:r>
              <a:rPr lang="zh-CN" altLang="en-US" dirty="0"/>
              <a:t>可达。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100644" y="2346436"/>
            <a:ext cx="20469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执行</a:t>
            </a:r>
            <a:r>
              <a:rPr lang="en-US" altLang="zh-CN" dirty="0"/>
              <a:t>Traceroute</a:t>
            </a:r>
            <a:r>
              <a:rPr lang="zh-CN" altLang="en-US" dirty="0"/>
              <a:t>命令</a:t>
            </a:r>
            <a:r>
              <a:rPr lang="zh-CN" altLang="en-US" dirty="0" smtClean="0"/>
              <a:t>，分</a:t>
            </a:r>
            <a:endParaRPr lang="en-US" altLang="zh-CN" dirty="0" smtClean="0"/>
          </a:p>
          <a:p>
            <a:r>
              <a:rPr lang="zh-CN" altLang="en-US" dirty="0" smtClean="0"/>
              <a:t>析</a:t>
            </a:r>
            <a:r>
              <a:rPr lang="zh-CN" altLang="en-US" dirty="0"/>
              <a:t>数据包经过的</a:t>
            </a:r>
            <a:r>
              <a:rPr lang="zh-CN" altLang="en-US" dirty="0" smtClean="0"/>
              <a:t>路径，</a:t>
            </a:r>
            <a:endParaRPr lang="en-US" altLang="zh-CN" dirty="0" smtClean="0"/>
          </a:p>
          <a:p>
            <a:r>
              <a:rPr lang="zh-CN" altLang="en-US" dirty="0" smtClean="0"/>
              <a:t>验证</a:t>
            </a:r>
            <a:r>
              <a:rPr lang="zh-CN" altLang="en-US" dirty="0"/>
              <a:t>路由配置</a:t>
            </a:r>
            <a:r>
              <a:rPr lang="zh-CN" altLang="en-US" dirty="0" smtClean="0"/>
              <a:t>正确性</a:t>
            </a:r>
            <a:r>
              <a:rPr lang="zh-CN" altLang="en-US" dirty="0"/>
              <a:t>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633808" y="422727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查看路由器日志，排</a:t>
            </a:r>
            <a:r>
              <a:rPr lang="zh-CN" altLang="en-US" dirty="0" smtClean="0"/>
              <a:t>查</a:t>
            </a:r>
            <a:endParaRPr lang="en-US" altLang="zh-CN" dirty="0" smtClean="0"/>
          </a:p>
          <a:p>
            <a:r>
              <a:rPr lang="zh-CN" altLang="en-US" dirty="0" smtClean="0"/>
              <a:t>潜在</a:t>
            </a:r>
            <a:r>
              <a:rPr lang="zh-CN" altLang="en-US" dirty="0"/>
              <a:t>问题并优化配置。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100644" y="4227278"/>
            <a:ext cx="19800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评估网络性能，确保</a:t>
            </a:r>
            <a:r>
              <a:rPr lang="zh-CN" altLang="en-US" dirty="0" smtClean="0"/>
              <a:t>延</a:t>
            </a:r>
            <a:endParaRPr lang="en-US" altLang="zh-CN" dirty="0" smtClean="0"/>
          </a:p>
          <a:p>
            <a:r>
              <a:rPr lang="zh-CN" altLang="en-US" dirty="0" smtClean="0"/>
              <a:t>迟</a:t>
            </a:r>
            <a:r>
              <a:rPr lang="zh-CN" altLang="en-US" dirty="0"/>
              <a:t>和丢包率符合预期</a:t>
            </a:r>
            <a:r>
              <a:rPr lang="zh-CN" altLang="en-US" dirty="0" smtClean="0"/>
              <a:t>标</a:t>
            </a:r>
            <a:endParaRPr lang="en-US" altLang="zh-CN" dirty="0" smtClean="0"/>
          </a:p>
          <a:p>
            <a:r>
              <a:rPr lang="zh-CN" altLang="en-US" dirty="0" smtClean="0"/>
              <a:t>准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4007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62758" y="147146"/>
            <a:ext cx="2374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OSPF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基础配置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019" y="843559"/>
            <a:ext cx="4816216" cy="15563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019" y="2543503"/>
            <a:ext cx="2428339" cy="12851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687" y="2543503"/>
            <a:ext cx="2215548" cy="273935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3019" y="3972289"/>
            <a:ext cx="23679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配置</a:t>
            </a:r>
            <a:r>
              <a:rPr lang="en-US" altLang="zh-CN" sz="2400" dirty="0"/>
              <a:t>OSPF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基本</a:t>
            </a:r>
            <a:endParaRPr lang="en-US" altLang="zh-CN" sz="2400" dirty="0" smtClean="0"/>
          </a:p>
          <a:p>
            <a:r>
              <a:rPr lang="zh-CN" altLang="en-US" sz="2400" dirty="0" smtClean="0"/>
              <a:t>参数</a:t>
            </a:r>
            <a:r>
              <a:rPr lang="zh-CN" altLang="en-US" sz="2400" dirty="0"/>
              <a:t>，确保</a:t>
            </a:r>
            <a:r>
              <a:rPr lang="zh-CN" altLang="en-US" sz="2400" dirty="0" smtClean="0"/>
              <a:t>路由</a:t>
            </a:r>
            <a:endParaRPr lang="en-US" altLang="zh-CN" sz="2400" dirty="0" smtClean="0"/>
          </a:p>
          <a:p>
            <a:r>
              <a:rPr lang="zh-CN" altLang="en-US" sz="2400" dirty="0" smtClean="0"/>
              <a:t>器</a:t>
            </a:r>
            <a:r>
              <a:rPr lang="zh-CN" altLang="en-US" sz="2400" dirty="0"/>
              <a:t>之间正常通信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2758" y="1051034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启用</a:t>
            </a:r>
            <a:r>
              <a:rPr lang="en-US" altLang="zh-CN" sz="2000" dirty="0"/>
              <a:t>OSPF</a:t>
            </a:r>
            <a:r>
              <a:rPr lang="zh-CN" altLang="en-US" sz="2000" dirty="0"/>
              <a:t>协议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0009" y="221157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配置区域划分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62758" y="3428567"/>
            <a:ext cx="1734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设置</a:t>
            </a:r>
            <a:r>
              <a:rPr lang="en-US" altLang="zh-CN" sz="2000" dirty="0" smtClean="0"/>
              <a:t>Router </a:t>
            </a:r>
            <a:r>
              <a:rPr lang="en-US" altLang="zh-CN" sz="2000" dirty="0" err="1" smtClean="0"/>
              <a:t>lD</a:t>
            </a:r>
            <a:endParaRPr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262758" y="464555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配置邻居关系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90009" y="1379334"/>
            <a:ext cx="3611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在两台路由器上启用</a:t>
            </a:r>
            <a:r>
              <a:rPr lang="en-US" altLang="zh-CN" dirty="0"/>
              <a:t>OSPF</a:t>
            </a:r>
            <a:r>
              <a:rPr lang="zh-CN" altLang="en-US" dirty="0"/>
              <a:t>协议，并指定</a:t>
            </a:r>
            <a:r>
              <a:rPr lang="zh-CN" altLang="en-US" dirty="0" smtClean="0"/>
              <a:t>参与</a:t>
            </a:r>
            <a:endParaRPr lang="en-US" altLang="zh-CN" dirty="0" smtClean="0"/>
          </a:p>
          <a:p>
            <a:r>
              <a:rPr lang="zh-CN" altLang="en-US" dirty="0" smtClean="0"/>
              <a:t>路由</a:t>
            </a:r>
            <a:r>
              <a:rPr lang="zh-CN" altLang="en-US" dirty="0"/>
              <a:t>计算的</a:t>
            </a:r>
            <a:r>
              <a:rPr lang="zh-CN" altLang="en-US" dirty="0" smtClean="0"/>
              <a:t>网络。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62758" y="2606840"/>
            <a:ext cx="3611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将网络划分为不同的</a:t>
            </a:r>
            <a:r>
              <a:rPr lang="en-US" altLang="zh-CN" dirty="0"/>
              <a:t>OSPF</a:t>
            </a:r>
            <a:r>
              <a:rPr lang="zh-CN" altLang="en-US" dirty="0"/>
              <a:t>区域，优化路由</a:t>
            </a:r>
            <a:r>
              <a:rPr lang="zh-CN" altLang="en-US" dirty="0" smtClean="0"/>
              <a:t>计</a:t>
            </a:r>
            <a:endParaRPr lang="en-US" altLang="zh-CN" dirty="0" smtClean="0"/>
          </a:p>
          <a:p>
            <a:r>
              <a:rPr lang="zh-CN" altLang="en-US" dirty="0" smtClean="0"/>
              <a:t>算</a:t>
            </a:r>
            <a:r>
              <a:rPr lang="zh-CN" altLang="en-US" dirty="0"/>
              <a:t>和管理。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90009" y="3818400"/>
            <a:ext cx="3567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配置路由器的</a:t>
            </a:r>
            <a:r>
              <a:rPr lang="en-US" altLang="zh-CN" dirty="0"/>
              <a:t>Router ID</a:t>
            </a:r>
            <a:r>
              <a:rPr lang="zh-CN" altLang="en-US" dirty="0"/>
              <a:t>，确保唯一性和</a:t>
            </a:r>
            <a:r>
              <a:rPr lang="zh-CN" altLang="en-US" dirty="0" smtClean="0"/>
              <a:t>正确</a:t>
            </a:r>
            <a:endParaRPr lang="en-US" altLang="zh-CN" dirty="0" smtClean="0"/>
          </a:p>
          <a:p>
            <a:r>
              <a:rPr lang="zh-CN" altLang="en-US" dirty="0" smtClean="0"/>
              <a:t>性</a:t>
            </a:r>
            <a:r>
              <a:rPr lang="zh-CN" altLang="en-US" dirty="0"/>
              <a:t>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90009" y="5045665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配置路由器间的邻居关系，确保路由信息</a:t>
            </a:r>
            <a:r>
              <a:rPr lang="zh-CN" altLang="en-US" dirty="0" smtClean="0"/>
              <a:t>能</a:t>
            </a:r>
            <a:endParaRPr lang="en-US" altLang="zh-CN" dirty="0" smtClean="0"/>
          </a:p>
          <a:p>
            <a:r>
              <a:rPr lang="zh-CN" altLang="en-US" dirty="0" smtClean="0"/>
              <a:t>够</a:t>
            </a:r>
            <a:r>
              <a:rPr lang="zh-CN" altLang="en-US" dirty="0"/>
              <a:t>正确传播。</a:t>
            </a:r>
          </a:p>
        </p:txBody>
      </p:sp>
    </p:spTree>
    <p:extLst>
      <p:ext uri="{BB962C8B-B14F-4D97-AF65-F5344CB8AC3E}">
        <p14:creationId xmlns:p14="http://schemas.microsoft.com/office/powerpoint/2010/main" val="230159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31227" y="14714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高级功能配置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773" y="1435265"/>
            <a:ext cx="4505227" cy="30059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38773" y="4542570"/>
            <a:ext cx="4556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配置</a:t>
            </a:r>
            <a:r>
              <a:rPr lang="en-US" altLang="zh-CN" sz="2400" b="1" dirty="0"/>
              <a:t>OSPF</a:t>
            </a:r>
            <a:r>
              <a:rPr lang="zh-CN" altLang="en-US" sz="2400" b="1" dirty="0"/>
              <a:t>的高级功能，提升</a:t>
            </a:r>
            <a:r>
              <a:rPr lang="zh-CN" altLang="en-US" sz="2400" b="1" dirty="0" smtClean="0"/>
              <a:t>网络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性能和</a:t>
            </a:r>
            <a:r>
              <a:rPr lang="zh-CN" altLang="en-US" sz="2400" b="1" dirty="0"/>
              <a:t>安全性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0" y="14352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认证机制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319386" y="14352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路由过滤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0" y="29382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负载均衡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319386" y="293824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路由优先级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0" y="190975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配置</a:t>
            </a:r>
            <a:r>
              <a:rPr lang="en-US" altLang="zh-CN" dirty="0"/>
              <a:t>OSPF</a:t>
            </a:r>
            <a:r>
              <a:rPr lang="zh-CN" altLang="en-US" dirty="0"/>
              <a:t>认证机制，</a:t>
            </a:r>
            <a:r>
              <a:rPr lang="zh-CN" altLang="en-US" dirty="0" smtClean="0"/>
              <a:t>增强</a:t>
            </a:r>
            <a:endParaRPr lang="en-US" altLang="zh-CN" dirty="0" smtClean="0"/>
          </a:p>
          <a:p>
            <a:r>
              <a:rPr lang="zh-CN" altLang="en-US" dirty="0" smtClean="0"/>
              <a:t>网络</a:t>
            </a:r>
            <a:r>
              <a:rPr lang="zh-CN" altLang="en-US" dirty="0"/>
              <a:t>安全性防止非法访问。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3307576"/>
            <a:ext cx="21595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配置等价路径负载均衡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提高</a:t>
            </a:r>
            <a:r>
              <a:rPr lang="zh-CN" altLang="en-US" dirty="0"/>
              <a:t>带宽利用率和</a:t>
            </a:r>
            <a:r>
              <a:rPr lang="zh-CN" altLang="en-US" dirty="0" smtClean="0"/>
              <a:t>网络</a:t>
            </a:r>
            <a:endParaRPr lang="en-US" altLang="zh-CN" dirty="0" smtClean="0"/>
          </a:p>
          <a:p>
            <a:r>
              <a:rPr lang="zh-CN" altLang="en-US" dirty="0" smtClean="0"/>
              <a:t>可靠性</a:t>
            </a:r>
            <a:r>
              <a:rPr lang="zh-CN" altLang="en-US" dirty="0"/>
              <a:t>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02235" y="1910726"/>
            <a:ext cx="21595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配置路由过滤规则，</a:t>
            </a:r>
            <a:r>
              <a:rPr lang="zh-CN" altLang="en-US" dirty="0" smtClean="0"/>
              <a:t>限制</a:t>
            </a:r>
            <a:endParaRPr lang="en-US" altLang="zh-CN" dirty="0" smtClean="0"/>
          </a:p>
          <a:p>
            <a:r>
              <a:rPr lang="zh-CN" altLang="en-US" dirty="0" smtClean="0"/>
              <a:t>不必要</a:t>
            </a:r>
            <a:r>
              <a:rPr lang="zh-CN" altLang="en-US" dirty="0"/>
              <a:t>的路由传播，</a:t>
            </a:r>
            <a:r>
              <a:rPr lang="zh-CN" altLang="en-US" dirty="0" smtClean="0"/>
              <a:t>优化</a:t>
            </a:r>
            <a:endParaRPr lang="en-US" altLang="zh-CN" dirty="0" smtClean="0"/>
          </a:p>
          <a:p>
            <a:r>
              <a:rPr lang="zh-CN" altLang="en-US" dirty="0" smtClean="0"/>
              <a:t>网络</a:t>
            </a:r>
            <a:r>
              <a:rPr lang="zh-CN" altLang="en-US" dirty="0"/>
              <a:t>性能。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319386" y="3307576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配置路由优先级，确保</a:t>
            </a:r>
            <a:r>
              <a:rPr lang="zh-CN" altLang="en-US" dirty="0" smtClean="0"/>
              <a:t>关</a:t>
            </a:r>
            <a:endParaRPr lang="en-US" altLang="zh-CN" dirty="0" smtClean="0"/>
          </a:p>
          <a:p>
            <a:r>
              <a:rPr lang="zh-CN" altLang="en-US" dirty="0" smtClean="0"/>
              <a:t>键</a:t>
            </a:r>
            <a:r>
              <a:rPr lang="zh-CN" altLang="en-US" dirty="0"/>
              <a:t>业务流量的优先转发。</a:t>
            </a:r>
          </a:p>
        </p:txBody>
      </p:sp>
    </p:spTree>
    <p:extLst>
      <p:ext uri="{BB962C8B-B14F-4D97-AF65-F5344CB8AC3E}">
        <p14:creationId xmlns:p14="http://schemas.microsoft.com/office/powerpoint/2010/main" val="411171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/>
          <p:cNvSpPr/>
          <p:nvPr/>
        </p:nvSpPr>
        <p:spPr>
          <a:xfrm>
            <a:off x="6914690" y="1992444"/>
            <a:ext cx="2029199" cy="345790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4711935" y="1992445"/>
            <a:ext cx="2029199" cy="345790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2501162" y="1992444"/>
            <a:ext cx="2029199" cy="345790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298407" y="1996966"/>
            <a:ext cx="2029199" cy="345790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41738" y="14714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测试与验证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41738" y="1072055"/>
            <a:ext cx="3320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验证</a:t>
            </a:r>
            <a:r>
              <a:rPr lang="en-US" altLang="zh-CN" sz="2000" b="1" dirty="0"/>
              <a:t>PCA</a:t>
            </a:r>
            <a:r>
              <a:rPr lang="zh-CN" altLang="en-US" sz="2000" b="1" dirty="0"/>
              <a:t>与</a:t>
            </a:r>
            <a:r>
              <a:rPr lang="en-US" altLang="zh-CN" sz="2000" b="1" dirty="0"/>
              <a:t>PCB</a:t>
            </a:r>
            <a:r>
              <a:rPr lang="zh-CN" altLang="en-US" sz="2000" b="1" dirty="0"/>
              <a:t>之间的连通性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19711" y="218615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/>
              <a:t>Ping</a:t>
            </a:r>
            <a:r>
              <a:rPr lang="zh-CN" altLang="en-US" sz="1800" b="1" dirty="0"/>
              <a:t>测试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593704" y="21861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/>
              <a:t>路由跟踪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827008" y="21861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/>
              <a:t>日志分析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060312" y="21861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/>
              <a:t>性能评估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19711" y="2669628"/>
            <a:ext cx="19078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Ping</a:t>
            </a:r>
            <a:r>
              <a:rPr lang="zh-CN" altLang="en-US" dirty="0"/>
              <a:t>命令测试</a:t>
            </a:r>
            <a:r>
              <a:rPr lang="en-US" altLang="zh-CN" dirty="0" smtClean="0"/>
              <a:t>PCA</a:t>
            </a:r>
          </a:p>
          <a:p>
            <a:r>
              <a:rPr lang="zh-CN" altLang="en-US" dirty="0" smtClean="0"/>
              <a:t>与</a:t>
            </a:r>
            <a:r>
              <a:rPr lang="en-US" altLang="zh-CN" dirty="0" smtClean="0"/>
              <a:t>PCB</a:t>
            </a:r>
            <a:r>
              <a:rPr lang="zh-CN" altLang="en-US" dirty="0"/>
              <a:t>之间的连通性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检查是否</a:t>
            </a:r>
            <a:r>
              <a:rPr lang="zh-CN" altLang="en-US" dirty="0"/>
              <a:t>可达。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593704" y="2669628"/>
            <a:ext cx="18674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执行</a:t>
            </a:r>
            <a:r>
              <a:rPr lang="en-US" altLang="zh-CN" dirty="0"/>
              <a:t>Traceroute</a:t>
            </a:r>
            <a:r>
              <a:rPr lang="zh-CN" altLang="en-US" dirty="0"/>
              <a:t>命令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分析数据包</a:t>
            </a:r>
            <a:r>
              <a:rPr lang="zh-CN" altLang="en-US" dirty="0"/>
              <a:t>经过的</a:t>
            </a:r>
            <a:r>
              <a:rPr lang="zh-CN" altLang="en-US" dirty="0" smtClean="0"/>
              <a:t>路</a:t>
            </a:r>
            <a:endParaRPr lang="en-US" altLang="zh-CN" dirty="0" smtClean="0"/>
          </a:p>
          <a:p>
            <a:r>
              <a:rPr lang="zh-CN" altLang="en-US" dirty="0" smtClean="0"/>
              <a:t>径</a:t>
            </a:r>
            <a:r>
              <a:rPr lang="zh-CN" altLang="en-US" dirty="0"/>
              <a:t>，</a:t>
            </a:r>
            <a:r>
              <a:rPr lang="zh-CN" altLang="en-US" dirty="0" smtClean="0"/>
              <a:t>验证路由</a:t>
            </a:r>
            <a:r>
              <a:rPr lang="zh-CN" altLang="en-US" dirty="0"/>
              <a:t>配置</a:t>
            </a:r>
            <a:r>
              <a:rPr lang="zh-CN" altLang="en-US" dirty="0" smtClean="0"/>
              <a:t>正</a:t>
            </a:r>
            <a:endParaRPr lang="en-US" altLang="zh-CN" dirty="0" smtClean="0"/>
          </a:p>
          <a:p>
            <a:r>
              <a:rPr lang="zh-CN" altLang="en-US" dirty="0" smtClean="0"/>
              <a:t>确</a:t>
            </a:r>
            <a:r>
              <a:rPr lang="zh-CN" altLang="en-US" dirty="0"/>
              <a:t>性。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827008" y="2667294"/>
            <a:ext cx="18004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查看路由器日志，</a:t>
            </a:r>
            <a:r>
              <a:rPr lang="zh-CN" altLang="en-US" dirty="0" smtClean="0"/>
              <a:t>排</a:t>
            </a:r>
            <a:endParaRPr lang="en-US" altLang="zh-CN" dirty="0" smtClean="0"/>
          </a:p>
          <a:p>
            <a:r>
              <a:rPr lang="zh-CN" altLang="en-US" dirty="0" smtClean="0"/>
              <a:t>查</a:t>
            </a:r>
            <a:r>
              <a:rPr lang="zh-CN" altLang="en-US" dirty="0"/>
              <a:t>潜在问题并优化</a:t>
            </a:r>
            <a:r>
              <a:rPr lang="zh-CN" altLang="en-US" dirty="0" smtClean="0"/>
              <a:t>配</a:t>
            </a:r>
            <a:endParaRPr lang="en-US" altLang="zh-CN" dirty="0" smtClean="0"/>
          </a:p>
          <a:p>
            <a:r>
              <a:rPr lang="zh-CN" altLang="en-US" dirty="0" smtClean="0"/>
              <a:t>置</a:t>
            </a:r>
            <a:r>
              <a:rPr lang="zh-CN" altLang="en-US" dirty="0"/>
              <a:t>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060312" y="2667294"/>
            <a:ext cx="18004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评估网络性能，</a:t>
            </a:r>
            <a:r>
              <a:rPr lang="zh-CN" altLang="en-US" dirty="0" smtClean="0"/>
              <a:t>确保</a:t>
            </a:r>
            <a:endParaRPr lang="en-US" altLang="zh-CN" dirty="0" smtClean="0"/>
          </a:p>
          <a:p>
            <a:r>
              <a:rPr lang="zh-CN" altLang="en-US" dirty="0" smtClean="0"/>
              <a:t>延迟</a:t>
            </a:r>
            <a:r>
              <a:rPr lang="zh-CN" altLang="en-US" dirty="0"/>
              <a:t>和丢包率符合</a:t>
            </a:r>
            <a:r>
              <a:rPr lang="zh-CN" altLang="en-US" dirty="0" smtClean="0"/>
              <a:t>预</a:t>
            </a:r>
            <a:endParaRPr lang="en-US" altLang="zh-CN" dirty="0" smtClean="0"/>
          </a:p>
          <a:p>
            <a:r>
              <a:rPr lang="zh-CN" altLang="en-US" dirty="0" smtClean="0"/>
              <a:t>期</a:t>
            </a:r>
            <a:r>
              <a:rPr lang="zh-CN" altLang="en-US" dirty="0"/>
              <a:t>标准。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11" y="4605755"/>
            <a:ext cx="695422" cy="69542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704" y="4567650"/>
            <a:ext cx="714475" cy="73352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254" y="4591465"/>
            <a:ext cx="695422" cy="6858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312" y="4591465"/>
            <a:ext cx="695422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5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9" grpId="0" animBg="1"/>
      <p:bldP spid="18" grpId="0" animBg="1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86524" y="1240970"/>
            <a:ext cx="7063991" cy="44112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2371" y="1416817"/>
            <a:ext cx="6712299" cy="4059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717" y="1443357"/>
            <a:ext cx="5807808" cy="3916919"/>
          </a:xfrm>
          <a:prstGeom prst="rect">
            <a:avLst/>
          </a:prstGeom>
        </p:spPr>
      </p:pic>
      <p:pic>
        <p:nvPicPr>
          <p:cNvPr id="7" name="图片 6" descr="1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 flipH="1" flipV="1">
            <a:off x="0" y="723987"/>
            <a:ext cx="1499870" cy="2715895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3585186" y="2630680"/>
            <a:ext cx="1866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PART 05</a:t>
            </a:r>
            <a:endParaRPr lang="zh-CN" altLang="en-US" sz="4000" dirty="0"/>
          </a:p>
        </p:txBody>
      </p:sp>
      <p:sp>
        <p:nvSpPr>
          <p:cNvPr id="4" name="文本框 3"/>
          <p:cNvSpPr txBox="1"/>
          <p:nvPr/>
        </p:nvSpPr>
        <p:spPr>
          <a:xfrm>
            <a:off x="1604900" y="3338566"/>
            <a:ext cx="5827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动态路由协议应用与优化</a:t>
            </a:r>
          </a:p>
        </p:txBody>
      </p:sp>
      <p:pic>
        <p:nvPicPr>
          <p:cNvPr id="8" name="图片 7" descr="1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>
            <a:off x="7659370" y="4025656"/>
            <a:ext cx="1484630" cy="268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>
            <a:off x="7659370" y="4025656"/>
            <a:ext cx="1484630" cy="2688590"/>
          </a:xfrm>
          <a:prstGeom prst="rect">
            <a:avLst/>
          </a:prstGeom>
        </p:spPr>
      </p:pic>
      <p:pic>
        <p:nvPicPr>
          <p:cNvPr id="7" name="图片 6" descr="1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 flipH="1" flipV="1">
            <a:off x="0" y="680875"/>
            <a:ext cx="1499870" cy="271589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230291" y="1028973"/>
            <a:ext cx="8595360" cy="515291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20718" y="15765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目录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65649" y="1897269"/>
            <a:ext cx="572464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3600" dirty="0"/>
              <a:t>动态路由协议概述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3600" dirty="0"/>
              <a:t>动态路由协议的主要</a:t>
            </a:r>
            <a:r>
              <a:rPr lang="zh-CN" altLang="en-US" sz="3600" dirty="0" smtClean="0"/>
              <a:t>类型</a:t>
            </a:r>
            <a:endParaRPr lang="en-US" altLang="zh-CN" sz="36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3600" dirty="0"/>
              <a:t>动态路由协议</a:t>
            </a:r>
            <a:r>
              <a:rPr lang="zh-CN" altLang="en-US" sz="3600" dirty="0" smtClean="0"/>
              <a:t>配置方法</a:t>
            </a:r>
            <a:endParaRPr lang="zh-CN" altLang="en-US" sz="3600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3600" dirty="0"/>
              <a:t>动态路由协议实验配置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3600" dirty="0"/>
              <a:t>动态路由协议应用与优化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3600" dirty="0"/>
              <a:t>动态路由协议的未来</a:t>
            </a:r>
            <a:r>
              <a:rPr lang="zh-CN" altLang="en-US" sz="3600" dirty="0" smtClean="0"/>
              <a:t>发展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5626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358" y="2019720"/>
            <a:ext cx="2765541" cy="2778054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52922" y="1306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动态路由协议的优化策略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65755" y="149720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路由聚合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737609" y="1467059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路由过滤与策略控制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22225" y="3687746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路由协议参数调优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37609" y="368774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多协议协同优化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86617" y="1897314"/>
            <a:ext cx="25186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通过将多个连续的子网路由</a:t>
            </a:r>
            <a:r>
              <a:rPr lang="zh-CN" altLang="en-US" dirty="0" smtClean="0"/>
              <a:t>聚</a:t>
            </a:r>
            <a:endParaRPr lang="en-US" altLang="zh-CN" dirty="0" smtClean="0"/>
          </a:p>
          <a:p>
            <a:r>
              <a:rPr lang="zh-CN" altLang="en-US" dirty="0" smtClean="0"/>
              <a:t>合</a:t>
            </a:r>
            <a:r>
              <a:rPr lang="zh-CN" altLang="en-US" dirty="0"/>
              <a:t>为一条更高效的路由条目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减少</a:t>
            </a:r>
            <a:r>
              <a:rPr lang="zh-CN" altLang="en-US" dirty="0"/>
              <a:t>路由表的大小，降低</a:t>
            </a:r>
            <a:r>
              <a:rPr lang="zh-CN" altLang="en-US" dirty="0" smtClean="0"/>
              <a:t>路由</a:t>
            </a:r>
            <a:endParaRPr lang="en-US" altLang="zh-CN" dirty="0" smtClean="0"/>
          </a:p>
          <a:p>
            <a:r>
              <a:rPr lang="zh-CN" altLang="en-US" dirty="0" smtClean="0"/>
              <a:t>器</a:t>
            </a:r>
            <a:r>
              <a:rPr lang="zh-CN" altLang="en-US" dirty="0"/>
              <a:t>的计算和存储负担，同时</a:t>
            </a:r>
            <a:r>
              <a:rPr lang="zh-CN" altLang="en-US" dirty="0" smtClean="0"/>
              <a:t>提</a:t>
            </a:r>
            <a:endParaRPr lang="en-US" altLang="zh-CN" dirty="0" smtClean="0"/>
          </a:p>
          <a:p>
            <a:r>
              <a:rPr lang="zh-CN" altLang="en-US" dirty="0" smtClean="0"/>
              <a:t>升</a:t>
            </a:r>
            <a:r>
              <a:rPr lang="zh-CN" altLang="en-US" dirty="0"/>
              <a:t>路由信息的传播效率。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737609" y="1867169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通过配置路由过滤策略，限制</a:t>
            </a:r>
            <a:r>
              <a:rPr lang="zh-CN" altLang="en-US" dirty="0" smtClean="0"/>
              <a:t>特定</a:t>
            </a:r>
            <a:endParaRPr lang="en-US" altLang="zh-CN" dirty="0" smtClean="0"/>
          </a:p>
          <a:p>
            <a:r>
              <a:rPr lang="zh-CN" altLang="en-US" dirty="0" smtClean="0"/>
              <a:t>路由</a:t>
            </a:r>
            <a:r>
              <a:rPr lang="zh-CN" altLang="en-US" dirty="0"/>
              <a:t>信息的传播，避免不必要的</a:t>
            </a:r>
            <a:r>
              <a:rPr lang="zh-CN" altLang="en-US" dirty="0" smtClean="0"/>
              <a:t>路</a:t>
            </a:r>
            <a:endParaRPr lang="en-US" altLang="zh-CN" dirty="0" smtClean="0"/>
          </a:p>
          <a:p>
            <a:r>
              <a:rPr lang="zh-CN" altLang="en-US" dirty="0" smtClean="0"/>
              <a:t>由</a:t>
            </a:r>
            <a:r>
              <a:rPr lang="zh-CN" altLang="en-US" dirty="0"/>
              <a:t>信息占用网络带宽，同时可以</a:t>
            </a:r>
            <a:r>
              <a:rPr lang="zh-CN" altLang="en-US" dirty="0" smtClean="0"/>
              <a:t>根</a:t>
            </a:r>
            <a:endParaRPr lang="en-US" altLang="zh-CN" dirty="0" smtClean="0"/>
          </a:p>
          <a:p>
            <a:r>
              <a:rPr lang="zh-CN" altLang="en-US" dirty="0" smtClean="0"/>
              <a:t>据</a:t>
            </a:r>
            <a:r>
              <a:rPr lang="zh-CN" altLang="en-US" dirty="0"/>
              <a:t>业务需求定制路由策略，优化</a:t>
            </a:r>
            <a:r>
              <a:rPr lang="zh-CN" altLang="en-US" dirty="0" smtClean="0"/>
              <a:t>网</a:t>
            </a:r>
            <a:endParaRPr lang="en-US" altLang="zh-CN" dirty="0" smtClean="0"/>
          </a:p>
          <a:p>
            <a:r>
              <a:rPr lang="zh-CN" altLang="en-US" dirty="0" smtClean="0"/>
              <a:t>络</a:t>
            </a:r>
            <a:r>
              <a:rPr lang="zh-CN" altLang="en-US" dirty="0"/>
              <a:t>流量分布。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89416" y="4087856"/>
            <a:ext cx="275267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根据网络的具体需求，调整</a:t>
            </a:r>
            <a:r>
              <a:rPr lang="zh-CN" altLang="en-US" dirty="0" smtClean="0"/>
              <a:t>动态</a:t>
            </a:r>
            <a:endParaRPr lang="en-US" altLang="zh-CN" dirty="0" smtClean="0"/>
          </a:p>
          <a:p>
            <a:r>
              <a:rPr lang="zh-CN" altLang="en-US" dirty="0" smtClean="0"/>
              <a:t>路由</a:t>
            </a:r>
            <a:r>
              <a:rPr lang="zh-CN" altLang="en-US" dirty="0"/>
              <a:t>协议的关键参数</a:t>
            </a:r>
            <a:r>
              <a:rPr lang="en-US" altLang="zh-CN" dirty="0"/>
              <a:t>(</a:t>
            </a:r>
            <a:r>
              <a:rPr lang="zh-CN" altLang="en-US" dirty="0"/>
              <a:t>如</a:t>
            </a:r>
            <a:r>
              <a:rPr lang="en-US" altLang="zh-CN" dirty="0"/>
              <a:t>OSPF</a:t>
            </a:r>
            <a:r>
              <a:rPr lang="zh-CN" altLang="en-US" dirty="0"/>
              <a:t>的</a:t>
            </a:r>
            <a:r>
              <a:rPr lang="en-US" altLang="zh-CN" dirty="0" smtClean="0"/>
              <a:t>H</a:t>
            </a:r>
          </a:p>
          <a:p>
            <a:r>
              <a:rPr lang="en-US" altLang="zh-CN" dirty="0" err="1" smtClean="0"/>
              <a:t>ello</a:t>
            </a:r>
            <a:r>
              <a:rPr lang="zh-CN" altLang="en-US" dirty="0"/>
              <a:t>时间、</a:t>
            </a:r>
            <a:r>
              <a:rPr lang="en-US" altLang="zh-CN" dirty="0"/>
              <a:t>BGP</a:t>
            </a:r>
            <a:r>
              <a:rPr lang="zh-CN" altLang="en-US" dirty="0"/>
              <a:t>的</a:t>
            </a:r>
            <a:r>
              <a:rPr lang="en-US" altLang="zh-CN" dirty="0" err="1"/>
              <a:t>Keepalive</a:t>
            </a:r>
            <a:r>
              <a:rPr lang="zh-CN" altLang="en-US" dirty="0"/>
              <a:t>时间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r>
              <a:rPr lang="en-US" altLang="zh-CN" dirty="0" smtClean="0"/>
              <a:t>)</a:t>
            </a:r>
            <a:r>
              <a:rPr lang="zh-CN" altLang="en-US" dirty="0"/>
              <a:t>，以优化路由收敛速度和网络</a:t>
            </a:r>
            <a:r>
              <a:rPr lang="zh-CN" altLang="en-US" dirty="0" smtClean="0"/>
              <a:t>稳</a:t>
            </a:r>
            <a:endParaRPr lang="en-US" altLang="zh-CN" dirty="0" smtClean="0"/>
          </a:p>
          <a:p>
            <a:r>
              <a:rPr lang="zh-CN" altLang="en-US" dirty="0" smtClean="0"/>
              <a:t>定性</a:t>
            </a:r>
            <a:r>
              <a:rPr lang="zh-CN" altLang="en-US" dirty="0"/>
              <a:t>，减少路由震荡的影响。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732834" y="4087856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在网络中同时部署多种动态路由</a:t>
            </a:r>
            <a:r>
              <a:rPr lang="zh-CN" altLang="en-US" dirty="0" smtClean="0"/>
              <a:t>协</a:t>
            </a:r>
            <a:endParaRPr lang="en-US" altLang="zh-CN" dirty="0" smtClean="0"/>
          </a:p>
          <a:p>
            <a:r>
              <a:rPr lang="zh-CN" altLang="en-US" dirty="0" smtClean="0"/>
              <a:t>议</a:t>
            </a:r>
            <a:r>
              <a:rPr lang="zh-CN" altLang="en-US" dirty="0"/>
              <a:t>时，通过合理配置路由重分发</a:t>
            </a:r>
            <a:r>
              <a:rPr lang="zh-CN" altLang="en-US" dirty="0" smtClean="0"/>
              <a:t>和</a:t>
            </a:r>
            <a:endParaRPr lang="en-US" altLang="zh-CN" dirty="0" smtClean="0"/>
          </a:p>
          <a:p>
            <a:r>
              <a:rPr lang="zh-CN" altLang="en-US" dirty="0" smtClean="0"/>
              <a:t>优先级</a:t>
            </a:r>
            <a:r>
              <a:rPr lang="zh-CN" altLang="en-US" dirty="0"/>
              <a:t>，确保不同协议之间的</a:t>
            </a:r>
            <a:r>
              <a:rPr lang="zh-CN" altLang="en-US" dirty="0" smtClean="0"/>
              <a:t>协同</a:t>
            </a:r>
            <a:endParaRPr lang="en-US" altLang="zh-CN" dirty="0" smtClean="0"/>
          </a:p>
          <a:p>
            <a:r>
              <a:rPr lang="zh-CN" altLang="en-US" dirty="0" smtClean="0"/>
              <a:t>工作</a:t>
            </a:r>
            <a:r>
              <a:rPr lang="zh-CN" altLang="en-US" dirty="0"/>
              <a:t>，避免路由环路和冲突，</a:t>
            </a:r>
            <a:r>
              <a:rPr lang="zh-CN" altLang="en-US" dirty="0" smtClean="0"/>
              <a:t>提升</a:t>
            </a:r>
            <a:endParaRPr lang="en-US" altLang="zh-CN" dirty="0" smtClean="0"/>
          </a:p>
          <a:p>
            <a:r>
              <a:rPr lang="zh-CN" altLang="en-US" dirty="0" smtClean="0"/>
              <a:t>整体</a:t>
            </a:r>
            <a:r>
              <a:rPr lang="zh-CN" altLang="en-US" dirty="0"/>
              <a:t>网络的可靠性和性能。</a:t>
            </a:r>
          </a:p>
        </p:txBody>
      </p:sp>
    </p:spTree>
    <p:extLst>
      <p:ext uri="{BB962C8B-B14F-4D97-AF65-F5344CB8AC3E}">
        <p14:creationId xmlns:p14="http://schemas.microsoft.com/office/powerpoint/2010/main" val="355309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31112" y="200968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动态路由协议的故障排除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862" y="2219355"/>
            <a:ext cx="2895181" cy="28842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9340" y="134648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路由环路检测与解决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948624" y="1346480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路由收敛问题排查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85820" y="346140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邻居关系故障处理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948624" y="346140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路由信息异常分析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3644" y="1746590"/>
            <a:ext cx="269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通过分析路由表和日志信息，</a:t>
            </a:r>
            <a:r>
              <a:rPr lang="zh-CN" altLang="en-US" dirty="0" smtClean="0"/>
              <a:t>识</a:t>
            </a:r>
            <a:endParaRPr lang="en-US" altLang="zh-CN" dirty="0" smtClean="0"/>
          </a:p>
          <a:p>
            <a:r>
              <a:rPr lang="zh-CN" altLang="en-US" dirty="0" smtClean="0"/>
              <a:t>别</a:t>
            </a:r>
            <a:r>
              <a:rPr lang="zh-CN" altLang="en-US" dirty="0"/>
              <a:t>并消除路由环路问题，确保</a:t>
            </a:r>
            <a:r>
              <a:rPr lang="zh-CN" altLang="en-US" dirty="0" smtClean="0"/>
              <a:t>数</a:t>
            </a:r>
            <a:endParaRPr lang="en-US" altLang="zh-CN" dirty="0" smtClean="0"/>
          </a:p>
          <a:p>
            <a:r>
              <a:rPr lang="zh-CN" altLang="en-US" dirty="0" smtClean="0"/>
              <a:t>据</a:t>
            </a:r>
            <a:r>
              <a:rPr lang="zh-CN" altLang="en-US" dirty="0"/>
              <a:t>包能够正确传输，避免网络</a:t>
            </a:r>
            <a:r>
              <a:rPr lang="zh-CN" altLang="en-US" dirty="0" smtClean="0"/>
              <a:t>资</a:t>
            </a:r>
            <a:endParaRPr lang="en-US" altLang="zh-CN" dirty="0" smtClean="0"/>
          </a:p>
          <a:p>
            <a:r>
              <a:rPr lang="zh-CN" altLang="en-US" dirty="0" smtClean="0"/>
              <a:t>源</a:t>
            </a:r>
            <a:r>
              <a:rPr lang="zh-CN" altLang="en-US" dirty="0"/>
              <a:t>浪费和性能下降。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948624" y="1746590"/>
            <a:ext cx="25186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当网络拓扑发生变化时，</a:t>
            </a:r>
            <a:r>
              <a:rPr lang="zh-CN" altLang="en-US" dirty="0" smtClean="0"/>
              <a:t>如果</a:t>
            </a:r>
            <a:endParaRPr lang="en-US" altLang="zh-CN" dirty="0" smtClean="0"/>
          </a:p>
          <a:p>
            <a:r>
              <a:rPr lang="zh-CN" altLang="en-US" dirty="0" smtClean="0"/>
              <a:t>路由</a:t>
            </a:r>
            <a:r>
              <a:rPr lang="zh-CN" altLang="en-US" dirty="0"/>
              <a:t>收敛时间过长，可以</a:t>
            </a:r>
            <a:r>
              <a:rPr lang="zh-CN" altLang="en-US" dirty="0" smtClean="0"/>
              <a:t>通过</a:t>
            </a:r>
            <a:endParaRPr lang="en-US" altLang="zh-CN" dirty="0" smtClean="0"/>
          </a:p>
          <a:p>
            <a:r>
              <a:rPr lang="zh-CN" altLang="en-US" dirty="0" smtClean="0"/>
              <a:t>检查</a:t>
            </a:r>
            <a:r>
              <a:rPr lang="zh-CN" altLang="en-US" dirty="0"/>
              <a:t>路由协议配置、链路</a:t>
            </a:r>
            <a:r>
              <a:rPr lang="zh-CN" altLang="en-US" dirty="0" smtClean="0"/>
              <a:t>状态</a:t>
            </a:r>
            <a:endParaRPr lang="en-US" altLang="zh-CN" dirty="0" smtClean="0"/>
          </a:p>
          <a:p>
            <a:r>
              <a:rPr lang="zh-CN" altLang="en-US" dirty="0" smtClean="0"/>
              <a:t>信息</a:t>
            </a:r>
            <a:r>
              <a:rPr lang="zh-CN" altLang="en-US" dirty="0"/>
              <a:t>和邻居关系，找出导致</a:t>
            </a:r>
            <a:r>
              <a:rPr lang="zh-CN" altLang="en-US" dirty="0" smtClean="0"/>
              <a:t>收</a:t>
            </a:r>
            <a:endParaRPr lang="en-US" altLang="zh-CN" dirty="0" smtClean="0"/>
          </a:p>
          <a:p>
            <a:r>
              <a:rPr lang="zh-CN" altLang="en-US" dirty="0" smtClean="0"/>
              <a:t>敛</a:t>
            </a:r>
            <a:r>
              <a:rPr lang="zh-CN" altLang="en-US" dirty="0"/>
              <a:t>延迟的原因并加以解决。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33644" y="3843899"/>
            <a:ext cx="269817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动态路由协议依赖于路由器</a:t>
            </a:r>
            <a:r>
              <a:rPr lang="zh-CN" altLang="en-US" dirty="0" smtClean="0"/>
              <a:t>之间</a:t>
            </a:r>
            <a:endParaRPr lang="en-US" altLang="zh-CN" dirty="0" smtClean="0"/>
          </a:p>
          <a:p>
            <a:r>
              <a:rPr lang="zh-CN" altLang="en-US" dirty="0" smtClean="0"/>
              <a:t>的</a:t>
            </a:r>
            <a:r>
              <a:rPr lang="zh-CN" altLang="en-US" dirty="0"/>
              <a:t>邻居关系，如果邻居关系</a:t>
            </a:r>
            <a:r>
              <a:rPr lang="zh-CN" altLang="en-US" dirty="0" smtClean="0"/>
              <a:t>无法</a:t>
            </a:r>
            <a:endParaRPr lang="en-US" altLang="zh-CN" dirty="0" smtClean="0"/>
          </a:p>
          <a:p>
            <a:r>
              <a:rPr lang="zh-CN" altLang="en-US" dirty="0" smtClean="0"/>
              <a:t>建立</a:t>
            </a:r>
            <a:r>
              <a:rPr lang="zh-CN" altLang="en-US" dirty="0"/>
              <a:t>或中断，可以通过检查</a:t>
            </a:r>
            <a:r>
              <a:rPr lang="zh-CN" altLang="en-US" dirty="0" smtClean="0"/>
              <a:t>物理</a:t>
            </a:r>
            <a:endParaRPr lang="en-US" altLang="zh-CN" dirty="0" smtClean="0"/>
          </a:p>
          <a:p>
            <a:r>
              <a:rPr lang="zh-CN" altLang="en-US" dirty="0" smtClean="0"/>
              <a:t>链路</a:t>
            </a:r>
            <a:r>
              <a:rPr lang="zh-CN" altLang="en-US" dirty="0"/>
              <a:t>、协议配置和认证信息，</a:t>
            </a:r>
            <a:r>
              <a:rPr lang="zh-CN" altLang="en-US" dirty="0" smtClean="0"/>
              <a:t>恢</a:t>
            </a:r>
            <a:endParaRPr lang="en-US" altLang="zh-CN" dirty="0" smtClean="0"/>
          </a:p>
          <a:p>
            <a:r>
              <a:rPr lang="zh-CN" altLang="en-US" dirty="0" smtClean="0"/>
              <a:t>复</a:t>
            </a:r>
            <a:r>
              <a:rPr lang="zh-CN" altLang="en-US" dirty="0"/>
              <a:t>正常的邻居通信。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948624" y="3843899"/>
            <a:ext cx="25186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当路由表中出现异常路由</a:t>
            </a:r>
            <a:r>
              <a:rPr lang="zh-CN" altLang="en-US" dirty="0" smtClean="0"/>
              <a:t>条目</a:t>
            </a:r>
            <a:endParaRPr lang="en-US" altLang="zh-CN" dirty="0" smtClean="0"/>
          </a:p>
          <a:p>
            <a:r>
              <a:rPr lang="zh-CN" altLang="en-US" dirty="0" smtClean="0"/>
              <a:t>时</a:t>
            </a:r>
            <a:r>
              <a:rPr lang="zh-CN" altLang="en-US" dirty="0"/>
              <a:t>，可以通过分析路由更新</a:t>
            </a:r>
            <a:r>
              <a:rPr lang="zh-CN" altLang="en-US" dirty="0" smtClean="0"/>
              <a:t>日</a:t>
            </a:r>
            <a:endParaRPr lang="en-US" altLang="zh-CN" dirty="0" smtClean="0"/>
          </a:p>
          <a:p>
            <a:r>
              <a:rPr lang="zh-CN" altLang="en-US" dirty="0" smtClean="0"/>
              <a:t>志</a:t>
            </a:r>
            <a:r>
              <a:rPr lang="zh-CN" altLang="en-US" dirty="0"/>
              <a:t>、协议报文和网络拓扑，</a:t>
            </a:r>
            <a:r>
              <a:rPr lang="zh-CN" altLang="en-US" dirty="0" smtClean="0"/>
              <a:t>找</a:t>
            </a:r>
            <a:endParaRPr lang="en-US" altLang="zh-CN" dirty="0" smtClean="0"/>
          </a:p>
          <a:p>
            <a:r>
              <a:rPr lang="zh-CN" altLang="en-US" dirty="0" smtClean="0"/>
              <a:t>出</a:t>
            </a:r>
            <a:r>
              <a:rPr lang="zh-CN" altLang="en-US" dirty="0"/>
              <a:t>路由信息错误的来源，并</a:t>
            </a:r>
            <a:r>
              <a:rPr lang="zh-CN" altLang="en-US" dirty="0" smtClean="0"/>
              <a:t>采</a:t>
            </a:r>
            <a:endParaRPr lang="en-US" altLang="zh-CN" dirty="0" smtClean="0"/>
          </a:p>
          <a:p>
            <a:r>
              <a:rPr lang="zh-CN" altLang="en-US" dirty="0" smtClean="0"/>
              <a:t>取</a:t>
            </a:r>
            <a:r>
              <a:rPr lang="zh-CN" altLang="en-US" dirty="0"/>
              <a:t>相应的纠正措施，确保</a:t>
            </a:r>
            <a:r>
              <a:rPr lang="zh-CN" altLang="en-US" dirty="0" smtClean="0"/>
              <a:t>路由</a:t>
            </a:r>
            <a:endParaRPr lang="en-US" altLang="zh-CN" dirty="0" smtClean="0"/>
          </a:p>
          <a:p>
            <a:r>
              <a:rPr lang="zh-CN" altLang="en-US" dirty="0" smtClean="0"/>
              <a:t>表</a:t>
            </a:r>
            <a:r>
              <a:rPr lang="zh-CN" altLang="en-US" dirty="0"/>
              <a:t>的准确性和一致性。</a:t>
            </a:r>
          </a:p>
        </p:txBody>
      </p:sp>
    </p:spTree>
    <p:extLst>
      <p:ext uri="{BB962C8B-B14F-4D97-AF65-F5344CB8AC3E}">
        <p14:creationId xmlns:p14="http://schemas.microsoft.com/office/powerpoint/2010/main" val="165255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86524" y="1240970"/>
            <a:ext cx="7063991" cy="44112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2371" y="1416817"/>
            <a:ext cx="6712299" cy="4059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717" y="1443357"/>
            <a:ext cx="5807808" cy="3916919"/>
          </a:xfrm>
          <a:prstGeom prst="rect">
            <a:avLst/>
          </a:prstGeom>
        </p:spPr>
      </p:pic>
      <p:pic>
        <p:nvPicPr>
          <p:cNvPr id="7" name="图片 6" descr="1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 flipH="1" flipV="1">
            <a:off x="0" y="723987"/>
            <a:ext cx="1499870" cy="2715895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3585186" y="2592475"/>
            <a:ext cx="1866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PART 06</a:t>
            </a:r>
            <a:endParaRPr lang="zh-CN" altLang="en-US" sz="4000" dirty="0"/>
          </a:p>
        </p:txBody>
      </p:sp>
      <p:sp>
        <p:nvSpPr>
          <p:cNvPr id="4" name="文本框 3"/>
          <p:cNvSpPr txBox="1"/>
          <p:nvPr/>
        </p:nvSpPr>
        <p:spPr>
          <a:xfrm>
            <a:off x="1604900" y="3326527"/>
            <a:ext cx="5827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动态路由协议的未来发展</a:t>
            </a:r>
          </a:p>
        </p:txBody>
      </p:sp>
      <p:pic>
        <p:nvPicPr>
          <p:cNvPr id="8" name="图片 7" descr="1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>
            <a:off x="7659370" y="4025656"/>
            <a:ext cx="1484630" cy="268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706" y="2001162"/>
            <a:ext cx="2907294" cy="29130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1209" y="140677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动态路由协议的技术趋势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2734"/>
            <a:ext cx="773723" cy="448862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3723" y="123594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智能化与自动化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3723" y="3118900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高可用性与容错性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73723" y="500185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安全性增强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73723" y="1636058"/>
            <a:ext cx="50321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随着人工智能和机器学习技术的发展，动态路由协议正朝着</a:t>
            </a:r>
            <a:r>
              <a:rPr lang="zh-CN" altLang="en-US" dirty="0" smtClean="0"/>
              <a:t>更</a:t>
            </a:r>
            <a:endParaRPr lang="en-US" altLang="zh-CN" dirty="0" smtClean="0"/>
          </a:p>
          <a:p>
            <a:r>
              <a:rPr lang="zh-CN" altLang="en-US" dirty="0" smtClean="0"/>
              <a:t>加</a:t>
            </a:r>
            <a:r>
              <a:rPr lang="zh-CN" altLang="en-US" dirty="0"/>
              <a:t>智能化和自动化的方向发展。未来的路由协议将能够自动</a:t>
            </a:r>
            <a:r>
              <a:rPr lang="zh-CN" altLang="en-US" dirty="0" smtClean="0"/>
              <a:t>学</a:t>
            </a:r>
            <a:endParaRPr lang="en-US" altLang="zh-CN" dirty="0" smtClean="0"/>
          </a:p>
          <a:p>
            <a:r>
              <a:rPr lang="zh-CN" altLang="en-US" dirty="0" smtClean="0"/>
              <a:t>习</a:t>
            </a:r>
            <a:r>
              <a:rPr lang="zh-CN" altLang="en-US" dirty="0"/>
              <a:t>网络流量模式，并根据实时数据动态调整路由策略，以</a:t>
            </a:r>
            <a:r>
              <a:rPr lang="zh-CN" altLang="en-US" dirty="0" smtClean="0"/>
              <a:t>优化</a:t>
            </a:r>
            <a:endParaRPr lang="en-US" altLang="zh-CN" dirty="0" smtClean="0"/>
          </a:p>
          <a:p>
            <a:r>
              <a:rPr lang="zh-CN" altLang="en-US" dirty="0" smtClean="0"/>
              <a:t>网络</a:t>
            </a:r>
            <a:r>
              <a:rPr lang="zh-CN" altLang="en-US" dirty="0"/>
              <a:t>性能。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73723" y="3510005"/>
            <a:ext cx="50321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现代网络对高可用性和容错性的需求日益增加。动态路由</a:t>
            </a:r>
            <a:r>
              <a:rPr lang="zh-CN" altLang="en-US" dirty="0" smtClean="0"/>
              <a:t>协议</a:t>
            </a:r>
            <a:endParaRPr lang="en-US" altLang="zh-CN" dirty="0" smtClean="0"/>
          </a:p>
          <a:p>
            <a:r>
              <a:rPr lang="zh-CN" altLang="en-US" dirty="0" smtClean="0"/>
              <a:t>正在</a:t>
            </a:r>
            <a:r>
              <a:rPr lang="zh-CN" altLang="en-US" dirty="0"/>
              <a:t>集成更强大的容错机制，能够在网络故障发生时快速</a:t>
            </a:r>
            <a:r>
              <a:rPr lang="zh-CN" altLang="en-US" dirty="0" smtClean="0"/>
              <a:t>重新</a:t>
            </a:r>
            <a:endParaRPr lang="en-US" altLang="zh-CN" dirty="0" smtClean="0"/>
          </a:p>
          <a:p>
            <a:r>
              <a:rPr lang="zh-CN" altLang="en-US" dirty="0" smtClean="0"/>
              <a:t>计算</a:t>
            </a:r>
            <a:r>
              <a:rPr lang="zh-CN" altLang="en-US" dirty="0"/>
              <a:t>路径，确保数据包能够绕过故障节点，保持网络的</a:t>
            </a:r>
            <a:r>
              <a:rPr lang="zh-CN" altLang="en-US" dirty="0" smtClean="0"/>
              <a:t>连续性</a:t>
            </a:r>
            <a:endParaRPr lang="en-US" altLang="zh-CN" dirty="0" smtClean="0"/>
          </a:p>
          <a:p>
            <a:r>
              <a:rPr lang="zh-CN" altLang="en-US" dirty="0" smtClean="0"/>
              <a:t>和</a:t>
            </a:r>
            <a:r>
              <a:rPr lang="zh-CN" altLang="en-US" dirty="0"/>
              <a:t>稳定性。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3723" y="5401962"/>
            <a:ext cx="50321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网络安全威胁日益复杂，动态路由协议也在不断引入新的</a:t>
            </a:r>
            <a:r>
              <a:rPr lang="zh-CN" altLang="en-US" dirty="0" smtClean="0"/>
              <a:t>安全</a:t>
            </a:r>
            <a:endParaRPr lang="en-US" altLang="zh-CN" dirty="0" smtClean="0"/>
          </a:p>
          <a:p>
            <a:r>
              <a:rPr lang="zh-CN" altLang="en-US" dirty="0" smtClean="0"/>
              <a:t>特性</a:t>
            </a:r>
            <a:r>
              <a:rPr lang="zh-CN" altLang="en-US" dirty="0"/>
              <a:t>。例如，通过加密路由更新消息、实施身份验证机制</a:t>
            </a:r>
            <a:r>
              <a:rPr lang="zh-CN" altLang="en-US" dirty="0" smtClean="0"/>
              <a:t>以及</a:t>
            </a:r>
            <a:endParaRPr lang="en-US" altLang="zh-CN" dirty="0" smtClean="0"/>
          </a:p>
          <a:p>
            <a:r>
              <a:rPr lang="zh-CN" altLang="en-US" dirty="0" smtClean="0"/>
              <a:t>检测</a:t>
            </a:r>
            <a:r>
              <a:rPr lang="zh-CN" altLang="en-US" dirty="0"/>
              <a:t>和防御路由攻击，来保护网络免受恶意攻击和未经授权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r>
              <a:rPr lang="zh-CN" altLang="en-US" dirty="0" smtClean="0"/>
              <a:t>访问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0238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20717" y="147145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动态路由协议在云计算环境中的挑战与机遇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508" y="2006875"/>
            <a:ext cx="3216002" cy="320395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2152" y="200687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大规模网络管理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06510" y="1163033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多租户隔离与安全性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106510" y="382275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弹性与可扩展性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2417" y="2406985"/>
            <a:ext cx="251863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云计算环境通常涉及大规模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r>
              <a:rPr lang="zh-CN" altLang="en-US" dirty="0" smtClean="0"/>
              <a:t>网络</a:t>
            </a:r>
            <a:r>
              <a:rPr lang="zh-CN" altLang="en-US" dirty="0"/>
              <a:t>基础设施，动态路由</a:t>
            </a:r>
            <a:r>
              <a:rPr lang="zh-CN" altLang="en-US" dirty="0" smtClean="0"/>
              <a:t>协议</a:t>
            </a:r>
            <a:endParaRPr lang="en-US" altLang="zh-CN" dirty="0" smtClean="0"/>
          </a:p>
          <a:p>
            <a:r>
              <a:rPr lang="zh-CN" altLang="en-US" dirty="0" smtClean="0"/>
              <a:t>需要</a:t>
            </a:r>
            <a:r>
              <a:rPr lang="zh-CN" altLang="en-US" dirty="0"/>
              <a:t>应对大规模网络管理</a:t>
            </a:r>
            <a:r>
              <a:rPr lang="zh-CN" altLang="en-US" dirty="0" smtClean="0"/>
              <a:t>带来</a:t>
            </a:r>
            <a:endParaRPr lang="en-US" altLang="zh-CN" dirty="0" smtClean="0"/>
          </a:p>
          <a:p>
            <a:r>
              <a:rPr lang="zh-CN" altLang="en-US" dirty="0" smtClean="0"/>
              <a:t>的</a:t>
            </a:r>
            <a:r>
              <a:rPr lang="zh-CN" altLang="en-US" dirty="0"/>
              <a:t>挑战。例如，如何高效</a:t>
            </a:r>
            <a:r>
              <a:rPr lang="zh-CN" altLang="en-US" dirty="0" smtClean="0"/>
              <a:t>地处</a:t>
            </a:r>
            <a:endParaRPr lang="en-US" altLang="zh-CN" dirty="0" smtClean="0"/>
          </a:p>
          <a:p>
            <a:r>
              <a:rPr lang="zh-CN" altLang="en-US" dirty="0" smtClean="0"/>
              <a:t>理</a:t>
            </a:r>
            <a:r>
              <a:rPr lang="zh-CN" altLang="en-US" dirty="0"/>
              <a:t>大量路由更新消息、如何</a:t>
            </a:r>
            <a:r>
              <a:rPr lang="zh-CN" altLang="en-US" dirty="0" smtClean="0"/>
              <a:t>在</a:t>
            </a:r>
            <a:endParaRPr lang="en-US" altLang="zh-CN" dirty="0" smtClean="0"/>
          </a:p>
          <a:p>
            <a:r>
              <a:rPr lang="zh-CN" altLang="en-US" dirty="0" smtClean="0"/>
              <a:t>分布式</a:t>
            </a:r>
            <a:r>
              <a:rPr lang="zh-CN" altLang="en-US" dirty="0"/>
              <a:t>环境中保持路由信息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r>
              <a:rPr lang="zh-CN" altLang="en-US" dirty="0" smtClean="0"/>
              <a:t>一致性</a:t>
            </a:r>
            <a:r>
              <a:rPr lang="zh-CN" altLang="en-US" dirty="0"/>
              <a:t>，以及如何快速适应</a:t>
            </a:r>
            <a:r>
              <a:rPr lang="zh-CN" altLang="en-US" dirty="0" smtClean="0"/>
              <a:t>网</a:t>
            </a:r>
            <a:endParaRPr lang="en-US" altLang="zh-CN" dirty="0" smtClean="0"/>
          </a:p>
          <a:p>
            <a:r>
              <a:rPr lang="zh-CN" altLang="en-US" dirty="0" smtClean="0"/>
              <a:t>络</a:t>
            </a:r>
            <a:r>
              <a:rPr lang="zh-CN" altLang="en-US" dirty="0"/>
              <a:t>拓扑的变化。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106510" y="1548343"/>
            <a:ext cx="287771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在云计算环境中，多租户共享同</a:t>
            </a:r>
            <a:r>
              <a:rPr lang="zh-CN" altLang="en-US" dirty="0" smtClean="0"/>
              <a:t>一</a:t>
            </a:r>
            <a:endParaRPr lang="en-US" altLang="zh-CN" dirty="0" smtClean="0"/>
          </a:p>
          <a:p>
            <a:r>
              <a:rPr lang="zh-CN" altLang="en-US" dirty="0" smtClean="0"/>
              <a:t>网络</a:t>
            </a:r>
            <a:r>
              <a:rPr lang="zh-CN" altLang="en-US" dirty="0"/>
              <a:t>基础设施，动态路由协议</a:t>
            </a:r>
            <a:r>
              <a:rPr lang="zh-CN" altLang="en-US" dirty="0" smtClean="0"/>
              <a:t>需要</a:t>
            </a:r>
            <a:endParaRPr lang="en-US" altLang="zh-CN" dirty="0" smtClean="0"/>
          </a:p>
          <a:p>
            <a:r>
              <a:rPr lang="zh-CN" altLang="en-US" dirty="0" smtClean="0"/>
              <a:t>确保</a:t>
            </a:r>
            <a:r>
              <a:rPr lang="zh-CN" altLang="en-US" dirty="0"/>
              <a:t>各租户之间的网络隔离和</a:t>
            </a:r>
            <a:r>
              <a:rPr lang="zh-CN" altLang="en-US" dirty="0" smtClean="0"/>
              <a:t>安全</a:t>
            </a:r>
            <a:endParaRPr lang="en-US" altLang="zh-CN" dirty="0" smtClean="0"/>
          </a:p>
          <a:p>
            <a:r>
              <a:rPr lang="zh-CN" altLang="en-US" dirty="0" smtClean="0"/>
              <a:t>性</a:t>
            </a:r>
            <a:r>
              <a:rPr lang="zh-CN" altLang="en-US" dirty="0"/>
              <a:t>。通过引入虚拟路由实例、</a:t>
            </a:r>
            <a:r>
              <a:rPr lang="zh-CN" altLang="en-US" dirty="0" smtClean="0"/>
              <a:t>实施</a:t>
            </a:r>
            <a:endParaRPr lang="en-US" altLang="zh-CN" dirty="0" smtClean="0"/>
          </a:p>
          <a:p>
            <a:r>
              <a:rPr lang="zh-CN" altLang="en-US" dirty="0" smtClean="0"/>
              <a:t>严格</a:t>
            </a:r>
            <a:r>
              <a:rPr lang="zh-CN" altLang="en-US" dirty="0"/>
              <a:t>的访问控制策略以及加密</a:t>
            </a:r>
            <a:r>
              <a:rPr lang="zh-CN" altLang="en-US" dirty="0" smtClean="0"/>
              <a:t>路由</a:t>
            </a:r>
            <a:endParaRPr lang="en-US" altLang="zh-CN" dirty="0" smtClean="0"/>
          </a:p>
          <a:p>
            <a:r>
              <a:rPr lang="zh-CN" altLang="en-US" dirty="0" smtClean="0"/>
              <a:t>信息</a:t>
            </a:r>
            <a:r>
              <a:rPr lang="zh-CN" altLang="en-US" dirty="0"/>
              <a:t>，动态路由协议能够为每个</a:t>
            </a:r>
            <a:r>
              <a:rPr lang="zh-CN" altLang="en-US" dirty="0" smtClean="0"/>
              <a:t>租</a:t>
            </a:r>
            <a:endParaRPr lang="en-US" altLang="zh-CN" dirty="0" smtClean="0"/>
          </a:p>
          <a:p>
            <a:r>
              <a:rPr lang="zh-CN" altLang="en-US" dirty="0" smtClean="0"/>
              <a:t>户</a:t>
            </a:r>
            <a:r>
              <a:rPr lang="zh-CN" altLang="en-US" dirty="0"/>
              <a:t>提供独立且安全的网络环境。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106510" y="4222867"/>
            <a:ext cx="287771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云计算环境对网络的弹性和可</a:t>
            </a:r>
            <a:r>
              <a:rPr lang="zh-CN" altLang="en-US" dirty="0" smtClean="0"/>
              <a:t>扩展</a:t>
            </a:r>
            <a:endParaRPr lang="en-US" altLang="zh-CN" dirty="0" smtClean="0"/>
          </a:p>
          <a:p>
            <a:r>
              <a:rPr lang="zh-CN" altLang="en-US" dirty="0" smtClean="0"/>
              <a:t>性</a:t>
            </a:r>
            <a:r>
              <a:rPr lang="zh-CN" altLang="en-US" dirty="0"/>
              <a:t>要求极高，动态路由协议需要</a:t>
            </a:r>
            <a:r>
              <a:rPr lang="zh-CN" altLang="en-US" dirty="0" smtClean="0"/>
              <a:t>支</a:t>
            </a:r>
            <a:endParaRPr lang="en-US" altLang="zh-CN" dirty="0" smtClean="0"/>
          </a:p>
          <a:p>
            <a:r>
              <a:rPr lang="zh-CN" altLang="en-US" dirty="0" smtClean="0"/>
              <a:t>持</a:t>
            </a:r>
            <a:r>
              <a:rPr lang="zh-CN" altLang="en-US" dirty="0"/>
              <a:t>动态扩展和收缩网络资源。</a:t>
            </a:r>
            <a:r>
              <a:rPr lang="zh-CN" altLang="en-US" dirty="0" smtClean="0"/>
              <a:t>通过</a:t>
            </a:r>
            <a:endParaRPr lang="en-US" altLang="zh-CN" dirty="0" smtClean="0"/>
          </a:p>
          <a:p>
            <a:r>
              <a:rPr lang="zh-CN" altLang="en-US" dirty="0" smtClean="0"/>
              <a:t>自动</a:t>
            </a:r>
            <a:r>
              <a:rPr lang="zh-CN" altLang="en-US" dirty="0"/>
              <a:t>发现新加入的网络节点、</a:t>
            </a:r>
            <a:r>
              <a:rPr lang="zh-CN" altLang="en-US" dirty="0" smtClean="0"/>
              <a:t>动态</a:t>
            </a:r>
            <a:endParaRPr lang="en-US" altLang="zh-CN" dirty="0" smtClean="0"/>
          </a:p>
          <a:p>
            <a:r>
              <a:rPr lang="zh-CN" altLang="en-US" dirty="0" smtClean="0"/>
              <a:t>调整</a:t>
            </a:r>
            <a:r>
              <a:rPr lang="zh-CN" altLang="en-US" dirty="0"/>
              <a:t>路由策略以及优化资源分配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动态</a:t>
            </a:r>
            <a:r>
              <a:rPr lang="zh-CN" altLang="en-US" dirty="0"/>
              <a:t>路由协议能够满足云计算</a:t>
            </a:r>
            <a:r>
              <a:rPr lang="zh-CN" altLang="en-US" dirty="0" smtClean="0"/>
              <a:t>环境</a:t>
            </a:r>
            <a:endParaRPr lang="en-US" altLang="zh-CN" dirty="0" smtClean="0"/>
          </a:p>
          <a:p>
            <a:r>
              <a:rPr lang="zh-CN" altLang="en-US" dirty="0" smtClean="0"/>
              <a:t>对</a:t>
            </a:r>
            <a:r>
              <a:rPr lang="zh-CN" altLang="en-US" dirty="0"/>
              <a:t>网络弹性和可扩展性</a:t>
            </a:r>
            <a:r>
              <a:rPr lang="zh-CN" altLang="en-US" dirty="0" smtClean="0"/>
              <a:t>的需求。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2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6000752" y="4818743"/>
            <a:ext cx="3143249" cy="240392"/>
          </a:xfrm>
          <a:custGeom>
            <a:avLst/>
            <a:gdLst>
              <a:gd name="connsiteX0" fmla="*/ 240393 w 4190999"/>
              <a:gd name="connsiteY0" fmla="*/ 0 h 240392"/>
              <a:gd name="connsiteX1" fmla="*/ 4190999 w 4190999"/>
              <a:gd name="connsiteY1" fmla="*/ 0 h 240392"/>
              <a:gd name="connsiteX2" fmla="*/ 4190999 w 4190999"/>
              <a:gd name="connsiteY2" fmla="*/ 240392 h 240392"/>
              <a:gd name="connsiteX3" fmla="*/ 240393 w 4190999"/>
              <a:gd name="connsiteY3" fmla="*/ 240392 h 240392"/>
              <a:gd name="connsiteX4" fmla="*/ 0 w 4190999"/>
              <a:gd name="connsiteY4" fmla="*/ 0 h 240392"/>
              <a:gd name="connsiteX5" fmla="*/ 240392 w 4190999"/>
              <a:gd name="connsiteY5" fmla="*/ 0 h 240392"/>
              <a:gd name="connsiteX6" fmla="*/ 240392 w 4190999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0999" h="240392">
                <a:moveTo>
                  <a:pt x="240393" y="0"/>
                </a:moveTo>
                <a:lnTo>
                  <a:pt x="4190999" y="0"/>
                </a:lnTo>
                <a:lnTo>
                  <a:pt x="4190999" y="240392"/>
                </a:lnTo>
                <a:lnTo>
                  <a:pt x="240393" y="240392"/>
                </a:lnTo>
                <a:close/>
                <a:moveTo>
                  <a:pt x="0" y="0"/>
                </a:moveTo>
                <a:lnTo>
                  <a:pt x="240392" y="0"/>
                </a:lnTo>
                <a:lnTo>
                  <a:pt x="240392" y="240392"/>
                </a:lnTo>
                <a:close/>
              </a:path>
            </a:pathLst>
          </a:custGeom>
          <a:solidFill>
            <a:srgbClr val="96C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1" y="4818743"/>
            <a:ext cx="6181045" cy="240392"/>
          </a:xfrm>
          <a:custGeom>
            <a:avLst/>
            <a:gdLst>
              <a:gd name="connsiteX0" fmla="*/ 8001001 w 8241393"/>
              <a:gd name="connsiteY0" fmla="*/ 0 h 240392"/>
              <a:gd name="connsiteX1" fmla="*/ 8241393 w 8241393"/>
              <a:gd name="connsiteY1" fmla="*/ 240392 h 240392"/>
              <a:gd name="connsiteX2" fmla="*/ 8001001 w 8241393"/>
              <a:gd name="connsiteY2" fmla="*/ 240392 h 240392"/>
              <a:gd name="connsiteX3" fmla="*/ 0 w 8241393"/>
              <a:gd name="connsiteY3" fmla="*/ 0 h 240392"/>
              <a:gd name="connsiteX4" fmla="*/ 8001000 w 8241393"/>
              <a:gd name="connsiteY4" fmla="*/ 0 h 240392"/>
              <a:gd name="connsiteX5" fmla="*/ 8001000 w 8241393"/>
              <a:gd name="connsiteY5" fmla="*/ 240392 h 240392"/>
              <a:gd name="connsiteX6" fmla="*/ 0 w 8241393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393" h="240392">
                <a:moveTo>
                  <a:pt x="8001001" y="0"/>
                </a:moveTo>
                <a:lnTo>
                  <a:pt x="8241393" y="240392"/>
                </a:lnTo>
                <a:lnTo>
                  <a:pt x="8001001" y="240392"/>
                </a:lnTo>
                <a:close/>
                <a:moveTo>
                  <a:pt x="0" y="0"/>
                </a:moveTo>
                <a:lnTo>
                  <a:pt x="8001000" y="0"/>
                </a:lnTo>
                <a:lnTo>
                  <a:pt x="8001000" y="240392"/>
                </a:lnTo>
                <a:lnTo>
                  <a:pt x="0" y="24039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909646" y="2419817"/>
            <a:ext cx="239039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none" spc="600" normalizeH="0" baseline="0" noProof="0" dirty="0">
                <a:ln w="17780" cmpd="sng">
                  <a:solidFill>
                    <a:srgbClr val="6699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rPr>
              <a:t>谢谢</a:t>
            </a:r>
            <a:endParaRPr kumimoji="0" lang="zh-CN" altLang="en-US" sz="8000" b="1" i="0" u="none" strike="noStrike" kern="1200" cap="none" spc="600" normalizeH="0" baseline="0" noProof="0" dirty="0">
              <a:ln w="17780" cmpd="sng">
                <a:solidFill>
                  <a:srgbClr val="6699FF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3885" y="615681"/>
            <a:ext cx="3859102" cy="5243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00572" y="4709016"/>
            <a:ext cx="1743607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6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5" name="chimes.wav"/>
          </p:stSnd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4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86524" y="1240970"/>
            <a:ext cx="7063991" cy="44112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2371" y="1416817"/>
            <a:ext cx="6712299" cy="4059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717" y="1443357"/>
            <a:ext cx="5576421" cy="3916919"/>
          </a:xfrm>
          <a:prstGeom prst="rect">
            <a:avLst/>
          </a:prstGeom>
        </p:spPr>
      </p:pic>
      <p:pic>
        <p:nvPicPr>
          <p:cNvPr id="7" name="图片 6" descr="1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 flipH="1" flipV="1">
            <a:off x="0" y="723987"/>
            <a:ext cx="1499870" cy="2715895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3585185" y="2640873"/>
            <a:ext cx="1866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PART 01</a:t>
            </a:r>
            <a:endParaRPr lang="zh-CN" altLang="en-US" sz="4000" dirty="0"/>
          </a:p>
        </p:txBody>
      </p:sp>
      <p:sp>
        <p:nvSpPr>
          <p:cNvPr id="4" name="文本框 3"/>
          <p:cNvSpPr txBox="1"/>
          <p:nvPr/>
        </p:nvSpPr>
        <p:spPr>
          <a:xfrm>
            <a:off x="2374340" y="3354366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动态路由协议</a:t>
            </a:r>
            <a:r>
              <a:rPr lang="zh-CN" altLang="en-US" sz="4000" dirty="0" smtClean="0"/>
              <a:t>概述</a:t>
            </a:r>
            <a:endParaRPr lang="zh-CN" altLang="en-US" sz="4000" dirty="0"/>
          </a:p>
        </p:txBody>
      </p:sp>
      <p:pic>
        <p:nvPicPr>
          <p:cNvPr id="8" name="图片 7" descr="1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>
            <a:off x="7659370" y="4025656"/>
            <a:ext cx="1484630" cy="268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3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62759" y="147145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定义与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原理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0" y="1167301"/>
            <a:ext cx="771525" cy="4476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173" y="2439214"/>
            <a:ext cx="3395827" cy="25901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25552" y="1312082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自动路由</a:t>
            </a:r>
            <a:r>
              <a:rPr lang="zh-CN" altLang="en-US" sz="2000" b="1" dirty="0" smtClean="0"/>
              <a:t>更新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1025552" y="3205621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信息交互</a:t>
            </a:r>
            <a:r>
              <a:rPr lang="zh-CN" altLang="en-US" sz="2000" b="1" dirty="0" smtClean="0"/>
              <a:t>机制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1033804" y="5029364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协议</a:t>
            </a:r>
            <a:r>
              <a:rPr lang="zh-CN" altLang="en-US" sz="2000" b="1" dirty="0" smtClean="0"/>
              <a:t>类型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1025552" y="1722967"/>
            <a:ext cx="4314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动态路由协议是一种允许路由器自动交换路由</a:t>
            </a:r>
            <a:r>
              <a:rPr lang="zh-CN" altLang="en-US" dirty="0" smtClean="0"/>
              <a:t>信息</a:t>
            </a:r>
            <a:endParaRPr lang="en-US" altLang="zh-CN" dirty="0" smtClean="0"/>
          </a:p>
          <a:p>
            <a:r>
              <a:rPr lang="zh-CN" altLang="en-US" dirty="0" smtClean="0"/>
              <a:t>并</a:t>
            </a:r>
            <a:r>
              <a:rPr lang="zh-CN" altLang="en-US" dirty="0"/>
              <a:t>根据这些信息动态计算最佳路由路径的网络协议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能够</a:t>
            </a:r>
            <a:r>
              <a:rPr lang="zh-CN" altLang="en-US" dirty="0"/>
              <a:t>根据网络拓扑的变化自动调整路由路径。</a:t>
            </a: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025552" y="3605731"/>
            <a:ext cx="41344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动态路由协议通过路由器之间的信息交互来感知</a:t>
            </a:r>
            <a:r>
              <a:rPr lang="zh-CN" altLang="en-US" dirty="0" smtClean="0"/>
              <a:t>网</a:t>
            </a:r>
            <a:endParaRPr lang="en-US" altLang="zh-CN" dirty="0" smtClean="0"/>
          </a:p>
          <a:p>
            <a:r>
              <a:rPr lang="zh-CN" altLang="en-US" dirty="0" smtClean="0"/>
              <a:t>络</a:t>
            </a:r>
            <a:r>
              <a:rPr lang="zh-CN" altLang="en-US" dirty="0"/>
              <a:t>拓扑结构的变化，确保在网络链路出现故障时</a:t>
            </a:r>
            <a:r>
              <a:rPr lang="zh-CN" altLang="en-US" dirty="0" smtClean="0"/>
              <a:t>能</a:t>
            </a:r>
            <a:endParaRPr lang="en-US" altLang="zh-CN" dirty="0" smtClean="0"/>
          </a:p>
          <a:p>
            <a:r>
              <a:rPr lang="zh-CN" altLang="en-US" dirty="0" smtClean="0"/>
              <a:t>够</a:t>
            </a:r>
            <a:r>
              <a:rPr lang="zh-CN" altLang="en-US" dirty="0"/>
              <a:t>迅速重新计算路由路径。</a:t>
            </a:r>
          </a:p>
          <a:p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033804" y="5404245"/>
            <a:ext cx="41344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动态路由协议主要包括距离矢量路由协议和链路</a:t>
            </a:r>
            <a:r>
              <a:rPr lang="zh-CN" altLang="en-US" dirty="0" smtClean="0"/>
              <a:t>状</a:t>
            </a:r>
            <a:endParaRPr lang="en-US" altLang="zh-CN" dirty="0" smtClean="0"/>
          </a:p>
          <a:p>
            <a:r>
              <a:rPr lang="zh-CN" altLang="en-US" dirty="0" smtClean="0"/>
              <a:t>态</a:t>
            </a:r>
            <a:r>
              <a:rPr lang="zh-CN" altLang="en-US" dirty="0"/>
              <a:t>路由协议，分别基于不同的算法实现路由信息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r>
              <a:rPr lang="zh-CN" altLang="en-US" dirty="0" smtClean="0"/>
              <a:t>传递</a:t>
            </a:r>
            <a:r>
              <a:rPr lang="zh-CN" altLang="en-US" dirty="0"/>
              <a:t>和计算。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311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9" y="998483"/>
            <a:ext cx="3071485" cy="5246811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31228" y="157655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动态路由与静态路由的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对比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15559" y="108098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配置</a:t>
            </a:r>
            <a:r>
              <a:rPr lang="zh-CN" altLang="en-US" sz="2000" b="1" dirty="0" smtClean="0"/>
              <a:t>方式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3615559" y="2914682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适应</a:t>
            </a:r>
            <a:r>
              <a:rPr lang="zh-CN" altLang="en-US" sz="2000" b="1" dirty="0" smtClean="0"/>
              <a:t>能力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3615559" y="474016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资源</a:t>
            </a:r>
            <a:r>
              <a:rPr lang="zh-CN" altLang="en-US" sz="2000" b="1" dirty="0" smtClean="0"/>
              <a:t>消耗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3615558" y="1475583"/>
            <a:ext cx="531427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静态路由需要网络管理员手动配置每条路由信息，而</a:t>
            </a:r>
            <a:r>
              <a:rPr lang="zh-CN" altLang="en-US" sz="1600" dirty="0" smtClean="0"/>
              <a:t>动态</a:t>
            </a:r>
            <a:endParaRPr lang="en-US" altLang="zh-CN" sz="1600" dirty="0" smtClean="0"/>
          </a:p>
          <a:p>
            <a:r>
              <a:rPr lang="zh-CN" altLang="en-US" sz="1600" dirty="0" smtClean="0"/>
              <a:t>路由通过</a:t>
            </a:r>
            <a:r>
              <a:rPr lang="zh-CN" altLang="en-US" sz="1600" dirty="0"/>
              <a:t>协议自动完成路由信息的更新和优化，减少了</a:t>
            </a:r>
            <a:r>
              <a:rPr lang="zh-CN" altLang="en-US" sz="1600" dirty="0" smtClean="0"/>
              <a:t>人</a:t>
            </a:r>
            <a:endParaRPr lang="en-US" altLang="zh-CN" sz="1600" dirty="0" smtClean="0"/>
          </a:p>
          <a:p>
            <a:r>
              <a:rPr lang="zh-CN" altLang="en-US" sz="1600" dirty="0" smtClean="0"/>
              <a:t>工</a:t>
            </a:r>
            <a:r>
              <a:rPr lang="zh-CN" altLang="en-US" sz="1600" dirty="0"/>
              <a:t>干预。</a:t>
            </a: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615559" y="3308517"/>
            <a:ext cx="531427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静态路由无法自动适应网络拓扑的变化，而动态路由</a:t>
            </a:r>
            <a:r>
              <a:rPr lang="zh-CN" altLang="en-US" sz="1600" dirty="0" smtClean="0"/>
              <a:t>能够</a:t>
            </a:r>
            <a:endParaRPr lang="en-US" altLang="zh-CN" sz="1600" dirty="0" smtClean="0"/>
          </a:p>
          <a:p>
            <a:r>
              <a:rPr lang="zh-CN" altLang="en-US" sz="1600" dirty="0" smtClean="0"/>
              <a:t>根据网络状态</a:t>
            </a:r>
            <a:r>
              <a:rPr lang="zh-CN" altLang="en-US" sz="1600" dirty="0"/>
              <a:t>实时调整路由路径，具有更高的灵活性和</a:t>
            </a:r>
            <a:r>
              <a:rPr lang="zh-CN" altLang="en-US" sz="1600" dirty="0" smtClean="0"/>
              <a:t>适</a:t>
            </a:r>
            <a:endParaRPr lang="en-US" altLang="zh-CN" sz="1600" dirty="0" smtClean="0"/>
          </a:p>
          <a:p>
            <a:r>
              <a:rPr lang="zh-CN" altLang="en-US" sz="1600" dirty="0" smtClean="0"/>
              <a:t>应</a:t>
            </a:r>
            <a:r>
              <a:rPr lang="zh-CN" altLang="en-US" sz="1600" dirty="0"/>
              <a:t>性。</a:t>
            </a: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615559" y="5140275"/>
            <a:ext cx="551946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静态路由对系统资源要求较低，适合小型网络；动态</a:t>
            </a:r>
            <a:r>
              <a:rPr lang="zh-CN" altLang="en-US" sz="1600" dirty="0" smtClean="0"/>
              <a:t>路由</a:t>
            </a:r>
            <a:endParaRPr lang="en-US" altLang="zh-CN" sz="1600" dirty="0" smtClean="0"/>
          </a:p>
          <a:p>
            <a:r>
              <a:rPr lang="zh-CN" altLang="en-US" sz="1600" dirty="0" smtClean="0"/>
              <a:t>虽然</a:t>
            </a:r>
            <a:r>
              <a:rPr lang="zh-CN" altLang="en-US" sz="1600" dirty="0"/>
              <a:t>占用更多的带宽和计算资源，但更适合大型复杂网络。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15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31227" y="168166"/>
            <a:ext cx="4152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动态路由协议的工作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机制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0" y="1115575"/>
            <a:ext cx="2724150" cy="50960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1227" y="1115574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路由</a:t>
            </a:r>
            <a:r>
              <a:rPr lang="zh-CN" altLang="en-US" sz="2000" b="1" dirty="0" smtClean="0"/>
              <a:t>信息交换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231227" y="2785241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路由表</a:t>
            </a:r>
            <a:r>
              <a:rPr lang="zh-CN" altLang="en-US" sz="2000" b="1" dirty="0" smtClean="0"/>
              <a:t>生成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231227" y="4454908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故障</a:t>
            </a:r>
            <a:r>
              <a:rPr lang="zh-CN" altLang="en-US" sz="2000" b="1" dirty="0" smtClean="0"/>
              <a:t>处理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231227" y="1515684"/>
            <a:ext cx="55707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动态路由协议通过路由器之间的信息交换来传递路由信息，包括直</a:t>
            </a:r>
            <a:r>
              <a:rPr lang="zh-CN" altLang="en-US" dirty="0" smtClean="0"/>
              <a:t>连</a:t>
            </a:r>
            <a:endParaRPr lang="en-US" altLang="zh-CN" dirty="0" smtClean="0"/>
          </a:p>
          <a:p>
            <a:r>
              <a:rPr lang="zh-CN" altLang="en-US" dirty="0" smtClean="0"/>
              <a:t>网</a:t>
            </a:r>
            <a:r>
              <a:rPr lang="zh-CN" altLang="en-US" dirty="0"/>
              <a:t>段和非直连网段的路由信息，确保路由表的实时更新。</a:t>
            </a: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31227" y="3185351"/>
            <a:ext cx="55707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路由器在接收到相邻路由器发送的路由信息后，会根据特定的算法</a:t>
            </a:r>
            <a:r>
              <a:rPr lang="zh-CN" altLang="en-US" dirty="0" smtClean="0"/>
              <a:t>（</a:t>
            </a:r>
            <a:endParaRPr lang="en-US" altLang="zh-CN" dirty="0" smtClean="0"/>
          </a:p>
          <a:p>
            <a:r>
              <a:rPr lang="zh-CN" altLang="en-US" dirty="0" smtClean="0"/>
              <a:t>如</a:t>
            </a:r>
            <a:r>
              <a:rPr lang="zh-CN" altLang="en-US" dirty="0"/>
              <a:t>距离矢量算法或链路状态算法）生成自己的路由表。</a:t>
            </a: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31227" y="4855018"/>
            <a:ext cx="55707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当网络链路出现故障时，动态路由协议能够快速检测到并重新计算</a:t>
            </a:r>
            <a:r>
              <a:rPr lang="zh-CN" altLang="en-US" dirty="0" smtClean="0"/>
              <a:t>最</a:t>
            </a:r>
            <a:endParaRPr lang="en-US" altLang="zh-CN" dirty="0" smtClean="0"/>
          </a:p>
          <a:p>
            <a:r>
              <a:rPr lang="zh-CN" altLang="en-US" dirty="0" smtClean="0"/>
              <a:t>佳</a:t>
            </a:r>
            <a:r>
              <a:rPr lang="zh-CN" altLang="en-US" dirty="0"/>
              <a:t>路径，确保数据传输的连续性和网络的高效运行。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13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86524" y="1240970"/>
            <a:ext cx="7063991" cy="44112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62371" y="1416817"/>
            <a:ext cx="6712299" cy="4059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717" y="1443357"/>
            <a:ext cx="5807808" cy="3916919"/>
          </a:xfrm>
          <a:prstGeom prst="rect">
            <a:avLst/>
          </a:prstGeom>
        </p:spPr>
      </p:pic>
      <p:pic>
        <p:nvPicPr>
          <p:cNvPr id="8" name="图片 7" descr="1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 flipH="1" flipV="1">
            <a:off x="0" y="723987"/>
            <a:ext cx="1499870" cy="2715895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3585185" y="2679296"/>
            <a:ext cx="1866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PART 02</a:t>
            </a:r>
            <a:endParaRPr lang="zh-CN" altLang="en-US" sz="4000" dirty="0"/>
          </a:p>
        </p:txBody>
      </p:sp>
      <p:sp>
        <p:nvSpPr>
          <p:cNvPr id="5" name="文本框 4"/>
          <p:cNvSpPr txBox="1"/>
          <p:nvPr/>
        </p:nvSpPr>
        <p:spPr>
          <a:xfrm>
            <a:off x="1604899" y="3396340"/>
            <a:ext cx="5827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动态路由协议的主要</a:t>
            </a:r>
            <a:r>
              <a:rPr lang="zh-CN" altLang="en-US" sz="4000" dirty="0" smtClean="0"/>
              <a:t>类型</a:t>
            </a:r>
            <a:endParaRPr lang="zh-CN" altLang="en-US" sz="4000" dirty="0"/>
          </a:p>
        </p:txBody>
      </p:sp>
      <p:pic>
        <p:nvPicPr>
          <p:cNvPr id="9" name="图片 8" descr="1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>
            <a:off x="7659370" y="4025656"/>
            <a:ext cx="1484630" cy="268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3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61258" y="13062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距离矢量路由协议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32" y="1565174"/>
            <a:ext cx="485775" cy="476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886" y="3667125"/>
            <a:ext cx="485775" cy="476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31" y="3667125"/>
            <a:ext cx="485775" cy="476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887" y="1565174"/>
            <a:ext cx="485775" cy="4762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36706" y="1649410"/>
            <a:ext cx="35221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周期性更新机制</a:t>
            </a:r>
            <a:r>
              <a:rPr lang="en-US" altLang="zh-CN" sz="1600" dirty="0"/>
              <a:t>:</a:t>
            </a:r>
            <a:r>
              <a:rPr lang="zh-CN" altLang="en-US" sz="1600" dirty="0"/>
              <a:t>距离矢量路由协议</a:t>
            </a:r>
            <a:r>
              <a:rPr lang="zh-CN" altLang="en-US" sz="1600" dirty="0" smtClean="0"/>
              <a:t>通</a:t>
            </a:r>
            <a:endParaRPr lang="en-US" altLang="zh-CN" sz="1600" dirty="0" smtClean="0"/>
          </a:p>
          <a:p>
            <a:r>
              <a:rPr lang="zh-CN" altLang="en-US" sz="1600" dirty="0" smtClean="0"/>
              <a:t>过周期性</a:t>
            </a:r>
            <a:r>
              <a:rPr lang="zh-CN" altLang="en-US" sz="1600" dirty="0"/>
              <a:t>地向邻居路由器广播自己</a:t>
            </a:r>
            <a:r>
              <a:rPr lang="zh-CN" altLang="en-US" sz="1600" dirty="0" smtClean="0"/>
              <a:t>的</a:t>
            </a:r>
            <a:endParaRPr lang="en-US" altLang="zh-CN" sz="1600" dirty="0" smtClean="0"/>
          </a:p>
          <a:p>
            <a:r>
              <a:rPr lang="zh-CN" altLang="en-US" sz="1600" dirty="0" smtClean="0"/>
              <a:t>路由表</a:t>
            </a:r>
            <a:r>
              <a:rPr lang="zh-CN" altLang="en-US" sz="1600" dirty="0"/>
              <a:t>来传递路由信息，这种机制</a:t>
            </a:r>
            <a:r>
              <a:rPr lang="zh-CN" altLang="en-US" sz="1600" dirty="0" smtClean="0"/>
              <a:t>虽</a:t>
            </a:r>
            <a:endParaRPr lang="en-US" altLang="zh-CN" sz="1600" dirty="0" smtClean="0"/>
          </a:p>
          <a:p>
            <a:r>
              <a:rPr lang="zh-CN" altLang="en-US" sz="1600" dirty="0" smtClean="0"/>
              <a:t>然</a:t>
            </a:r>
            <a:r>
              <a:rPr lang="zh-CN" altLang="en-US" sz="1600" dirty="0"/>
              <a:t>简单</a:t>
            </a:r>
            <a:r>
              <a:rPr lang="zh-CN" altLang="en-US" sz="1600" dirty="0" smtClean="0"/>
              <a:t>，但</a:t>
            </a:r>
            <a:r>
              <a:rPr lang="zh-CN" altLang="en-US" sz="1600" dirty="0"/>
              <a:t>在大规模网络中可能</a:t>
            </a:r>
            <a:r>
              <a:rPr lang="zh-CN" altLang="en-US" sz="1600" dirty="0" smtClean="0"/>
              <a:t>导致</a:t>
            </a:r>
            <a:endParaRPr lang="en-US" altLang="zh-CN" sz="1600" dirty="0" smtClean="0"/>
          </a:p>
          <a:p>
            <a:r>
              <a:rPr lang="zh-CN" altLang="en-US" sz="1600" dirty="0" smtClean="0"/>
              <a:t>带宽</a:t>
            </a:r>
            <a:r>
              <a:rPr lang="zh-CN" altLang="en-US" sz="1600" dirty="0"/>
              <a:t>占用</a:t>
            </a:r>
            <a:r>
              <a:rPr lang="zh-CN" altLang="en-US" sz="1600" dirty="0" smtClean="0"/>
              <a:t>过高</a:t>
            </a:r>
            <a:r>
              <a:rPr lang="zh-CN" altLang="en-US" sz="1600" dirty="0"/>
              <a:t>，尤其是在网络拓扑</a:t>
            </a:r>
            <a:r>
              <a:rPr lang="zh-CN" altLang="en-US" sz="1600" dirty="0" smtClean="0"/>
              <a:t>频</a:t>
            </a:r>
            <a:endParaRPr lang="en-US" altLang="zh-CN" sz="1600" dirty="0" smtClean="0"/>
          </a:p>
          <a:p>
            <a:r>
              <a:rPr lang="zh-CN" altLang="en-US" sz="1600" dirty="0" smtClean="0"/>
              <a:t>繁</a:t>
            </a:r>
            <a:r>
              <a:rPr lang="zh-CN" altLang="en-US" sz="1600" dirty="0"/>
              <a:t>变化时。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300661" y="1649410"/>
            <a:ext cx="38843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跳数作为度量值</a:t>
            </a:r>
            <a:r>
              <a:rPr lang="en-US" altLang="zh-CN" sz="1600" dirty="0"/>
              <a:t>:RIP</a:t>
            </a:r>
            <a:r>
              <a:rPr lang="zh-CN" altLang="en-US" sz="1600" dirty="0"/>
              <a:t>协议是典型的</a:t>
            </a:r>
            <a:r>
              <a:rPr lang="zh-CN" altLang="en-US" sz="1600" dirty="0" smtClean="0"/>
              <a:t>距离</a:t>
            </a:r>
            <a:endParaRPr lang="en-US" altLang="zh-CN" sz="1600" dirty="0" smtClean="0"/>
          </a:p>
          <a:p>
            <a:r>
              <a:rPr lang="zh-CN" altLang="en-US" sz="1600" dirty="0" smtClean="0"/>
              <a:t>矢量路由</a:t>
            </a:r>
            <a:r>
              <a:rPr lang="zh-CN" altLang="en-US" sz="1600" dirty="0"/>
              <a:t>协议，它使用跳数作为度</a:t>
            </a:r>
            <a:r>
              <a:rPr lang="zh-CN" altLang="en-US" sz="1600" dirty="0" smtClean="0"/>
              <a:t>量值</a:t>
            </a:r>
            <a:endParaRPr lang="en-US" altLang="zh-CN" sz="1600" dirty="0" smtClean="0"/>
          </a:p>
          <a:p>
            <a:r>
              <a:rPr lang="zh-CN" altLang="en-US" sz="1600" dirty="0" smtClean="0"/>
              <a:t>来</a:t>
            </a:r>
            <a:r>
              <a:rPr lang="zh-CN" altLang="en-US" sz="1600" dirty="0"/>
              <a:t>衡量</a:t>
            </a:r>
            <a:r>
              <a:rPr lang="zh-CN" altLang="en-US" sz="1600" dirty="0" smtClean="0"/>
              <a:t>到达</a:t>
            </a:r>
            <a:r>
              <a:rPr lang="zh-CN" altLang="en-US" sz="1600" dirty="0"/>
              <a:t>目的网络的距离，最大跳</a:t>
            </a:r>
            <a:r>
              <a:rPr lang="zh-CN" altLang="en-US" sz="1600" dirty="0" smtClean="0"/>
              <a:t>数</a:t>
            </a:r>
            <a:endParaRPr lang="en-US" altLang="zh-CN" sz="1600" dirty="0" smtClean="0"/>
          </a:p>
          <a:p>
            <a:r>
              <a:rPr lang="zh-CN" altLang="en-US" sz="1600" dirty="0" smtClean="0"/>
              <a:t>通常</a:t>
            </a:r>
            <a:r>
              <a:rPr lang="zh-CN" altLang="en-US" sz="1600" dirty="0"/>
              <a:t>为</a:t>
            </a:r>
            <a:r>
              <a:rPr lang="en-US" altLang="zh-CN" sz="1600" dirty="0"/>
              <a:t>15</a:t>
            </a:r>
            <a:r>
              <a:rPr lang="zh-CN" altLang="en-US" sz="1600" dirty="0"/>
              <a:t>，</a:t>
            </a:r>
            <a:r>
              <a:rPr lang="zh-CN" altLang="en-US" sz="1600" dirty="0" smtClean="0"/>
              <a:t>跳数</a:t>
            </a:r>
            <a:r>
              <a:rPr lang="zh-CN" altLang="en-US" sz="1600" dirty="0"/>
              <a:t>为</a:t>
            </a:r>
            <a:r>
              <a:rPr lang="en-US" altLang="zh-CN" sz="1600" dirty="0"/>
              <a:t>16</a:t>
            </a:r>
            <a:r>
              <a:rPr lang="zh-CN" altLang="en-US" sz="1600" dirty="0"/>
              <a:t>时表示网络不可达</a:t>
            </a:r>
            <a:r>
              <a:rPr lang="zh-CN" altLang="en-US" sz="1600" dirty="0" smtClean="0"/>
              <a:t>，</a:t>
            </a:r>
            <a:endParaRPr lang="en-US" altLang="zh-CN" sz="1600" dirty="0" smtClean="0"/>
          </a:p>
          <a:p>
            <a:r>
              <a:rPr lang="zh-CN" altLang="en-US" sz="1600" dirty="0" smtClean="0"/>
              <a:t>这种</a:t>
            </a:r>
            <a:r>
              <a:rPr lang="zh-CN" altLang="en-US" sz="1600" dirty="0"/>
              <a:t>机制限制</a:t>
            </a:r>
            <a:r>
              <a:rPr lang="zh-CN" altLang="en-US" sz="1600" dirty="0" smtClean="0"/>
              <a:t>了其</a:t>
            </a:r>
            <a:r>
              <a:rPr lang="zh-CN" altLang="en-US" sz="1600" dirty="0"/>
              <a:t>在大型网络中的应用。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36706" y="3735973"/>
            <a:ext cx="35221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防环机制</a:t>
            </a:r>
            <a:r>
              <a:rPr lang="en-US" altLang="zh-CN" sz="1600" dirty="0"/>
              <a:t>:</a:t>
            </a:r>
            <a:r>
              <a:rPr lang="zh-CN" altLang="en-US" sz="1600" dirty="0"/>
              <a:t>距离矢量路由协议采用</a:t>
            </a:r>
            <a:r>
              <a:rPr lang="zh-CN" altLang="en-US" sz="1600" dirty="0" smtClean="0"/>
              <a:t>水平</a:t>
            </a:r>
            <a:endParaRPr lang="en-US" altLang="zh-CN" sz="1600" dirty="0" smtClean="0"/>
          </a:p>
          <a:p>
            <a:r>
              <a:rPr lang="zh-CN" altLang="en-US" sz="1600" dirty="0" smtClean="0"/>
              <a:t>分割</a:t>
            </a:r>
            <a:r>
              <a:rPr lang="zh-CN" altLang="en-US" sz="1600" dirty="0"/>
              <a:t>、毒性逆转和最大跳数等防环</a:t>
            </a:r>
            <a:r>
              <a:rPr lang="zh-CN" altLang="en-US" sz="1600" dirty="0" smtClean="0"/>
              <a:t>机</a:t>
            </a:r>
            <a:endParaRPr lang="en-US" altLang="zh-CN" sz="1600" dirty="0" smtClean="0"/>
          </a:p>
          <a:p>
            <a:r>
              <a:rPr lang="zh-CN" altLang="en-US" sz="1600" dirty="0" smtClean="0"/>
              <a:t>制</a:t>
            </a:r>
            <a:r>
              <a:rPr lang="zh-CN" altLang="en-US" sz="1600" dirty="0"/>
              <a:t>，以防止路由环路的发生，但</a:t>
            </a:r>
            <a:r>
              <a:rPr lang="zh-CN" altLang="en-US" sz="1600" dirty="0" smtClean="0"/>
              <a:t>这些</a:t>
            </a:r>
            <a:endParaRPr lang="en-US" altLang="zh-CN" sz="1600" dirty="0" smtClean="0"/>
          </a:p>
          <a:p>
            <a:r>
              <a:rPr lang="zh-CN" altLang="en-US" sz="1600" dirty="0" smtClean="0"/>
              <a:t>机制</a:t>
            </a:r>
            <a:r>
              <a:rPr lang="zh-CN" altLang="en-US" sz="1600" dirty="0"/>
              <a:t>在处理复杂网络拓扑时可能</a:t>
            </a:r>
            <a:r>
              <a:rPr lang="zh-CN" altLang="en-US" sz="1600" dirty="0" smtClean="0"/>
              <a:t>效果</a:t>
            </a:r>
            <a:endParaRPr lang="en-US" altLang="zh-CN" sz="1600" dirty="0" smtClean="0"/>
          </a:p>
          <a:p>
            <a:r>
              <a:rPr lang="zh-CN" altLang="en-US" sz="1600" dirty="0" smtClean="0"/>
              <a:t>有限</a:t>
            </a:r>
            <a:r>
              <a:rPr lang="zh-CN" altLang="en-US" sz="1600" dirty="0"/>
              <a:t>，容易导致路由收敛速度慢。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300661" y="3734241"/>
            <a:ext cx="37273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路由表更新延迟</a:t>
            </a:r>
            <a:r>
              <a:rPr lang="en-US" altLang="zh-CN" sz="1600" dirty="0"/>
              <a:t>:</a:t>
            </a:r>
            <a:r>
              <a:rPr lang="zh-CN" altLang="en-US" sz="1600" dirty="0"/>
              <a:t>由于距离矢量路由</a:t>
            </a:r>
            <a:r>
              <a:rPr lang="zh-CN" altLang="en-US" sz="1600" dirty="0" smtClean="0"/>
              <a:t>协议</a:t>
            </a:r>
            <a:endParaRPr lang="en-US" altLang="zh-CN" sz="1600" dirty="0" smtClean="0"/>
          </a:p>
          <a:p>
            <a:r>
              <a:rPr lang="zh-CN" altLang="en-US" sz="1600" dirty="0" smtClean="0"/>
              <a:t>依赖</a:t>
            </a:r>
            <a:r>
              <a:rPr lang="zh-CN" altLang="en-US" sz="1600" dirty="0"/>
              <a:t>于周期性的路由表更新，因此在</a:t>
            </a:r>
            <a:r>
              <a:rPr lang="zh-CN" altLang="en-US" sz="1600" dirty="0" smtClean="0"/>
              <a:t>网</a:t>
            </a:r>
            <a:endParaRPr lang="en-US" altLang="zh-CN" sz="1600" dirty="0" smtClean="0"/>
          </a:p>
          <a:p>
            <a:r>
              <a:rPr lang="zh-CN" altLang="en-US" sz="1600" dirty="0" smtClean="0"/>
              <a:t>络</a:t>
            </a:r>
            <a:r>
              <a:rPr lang="zh-CN" altLang="en-US" sz="1600" dirty="0"/>
              <a:t>拓扑发生变化时，路由信息的传播</a:t>
            </a:r>
            <a:r>
              <a:rPr lang="zh-CN" altLang="en-US" sz="1600" dirty="0" smtClean="0"/>
              <a:t>可</a:t>
            </a:r>
            <a:endParaRPr lang="en-US" altLang="zh-CN" sz="1600" dirty="0" smtClean="0"/>
          </a:p>
          <a:p>
            <a:r>
              <a:rPr lang="zh-CN" altLang="en-US" sz="1600" dirty="0" smtClean="0"/>
              <a:t>能</a:t>
            </a:r>
            <a:r>
              <a:rPr lang="zh-CN" altLang="en-US" sz="1600" dirty="0"/>
              <a:t>存在延迟，导致网络中的路由表</a:t>
            </a:r>
            <a:r>
              <a:rPr lang="zh-CN" altLang="en-US" sz="1600" dirty="0" smtClean="0"/>
              <a:t>不一</a:t>
            </a:r>
            <a:endParaRPr lang="en-US" altLang="zh-CN" sz="1600" dirty="0" smtClean="0"/>
          </a:p>
          <a:p>
            <a:r>
              <a:rPr lang="zh-CN" altLang="en-US" sz="1600" dirty="0" smtClean="0"/>
              <a:t>致</a:t>
            </a:r>
            <a:r>
              <a:rPr lang="zh-CN" altLang="en-US" sz="1600" dirty="0"/>
              <a:t>，影响数据传输的实时性。</a:t>
            </a:r>
          </a:p>
        </p:txBody>
      </p:sp>
    </p:spTree>
    <p:extLst>
      <p:ext uri="{BB962C8B-B14F-4D97-AF65-F5344CB8AC3E}">
        <p14:creationId xmlns:p14="http://schemas.microsoft.com/office/powerpoint/2010/main" val="260446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51208" y="14067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链路状态路由协议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58" y="1547551"/>
            <a:ext cx="1533525" cy="752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616" y="1959220"/>
            <a:ext cx="1333500" cy="771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049" y="1547551"/>
            <a:ext cx="895350" cy="742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332" y="1959220"/>
            <a:ext cx="1333500" cy="762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1208" y="2340220"/>
            <a:ext cx="198002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链路状态路由协议</a:t>
            </a:r>
            <a:r>
              <a:rPr lang="zh-CN" altLang="en-US" dirty="0" smtClean="0"/>
              <a:t>基于</a:t>
            </a:r>
            <a:endParaRPr lang="en-US" altLang="zh-CN" dirty="0" smtClean="0"/>
          </a:p>
          <a:p>
            <a:r>
              <a:rPr lang="zh-CN" altLang="en-US" dirty="0" smtClean="0"/>
              <a:t>链路</a:t>
            </a:r>
            <a:r>
              <a:rPr lang="zh-CN" altLang="en-US" dirty="0"/>
              <a:t>状态算法，每个</a:t>
            </a:r>
            <a:r>
              <a:rPr lang="zh-CN" altLang="en-US" dirty="0" smtClean="0"/>
              <a:t>路</a:t>
            </a:r>
            <a:endParaRPr lang="en-US" altLang="zh-CN" dirty="0" smtClean="0"/>
          </a:p>
          <a:p>
            <a:r>
              <a:rPr lang="zh-CN" altLang="en-US" dirty="0" smtClean="0"/>
              <a:t>由</a:t>
            </a:r>
            <a:r>
              <a:rPr lang="zh-CN" altLang="en-US" dirty="0"/>
              <a:t>器首先收集自身</a:t>
            </a:r>
            <a:r>
              <a:rPr lang="zh-CN" altLang="en-US" dirty="0" smtClean="0"/>
              <a:t>周围</a:t>
            </a:r>
            <a:endParaRPr lang="en-US" altLang="zh-CN" dirty="0" smtClean="0"/>
          </a:p>
          <a:p>
            <a:r>
              <a:rPr lang="zh-CN" altLang="en-US" dirty="0" smtClean="0"/>
              <a:t>链路</a:t>
            </a:r>
            <a:r>
              <a:rPr lang="zh-CN" altLang="en-US" dirty="0"/>
              <a:t>的状态信息，</a:t>
            </a:r>
            <a:r>
              <a:rPr lang="zh-CN" altLang="en-US" dirty="0" smtClean="0"/>
              <a:t>包括</a:t>
            </a:r>
            <a:endParaRPr lang="en-US" altLang="zh-CN" dirty="0" smtClean="0"/>
          </a:p>
          <a:p>
            <a:r>
              <a:rPr lang="zh-CN" altLang="en-US" dirty="0" smtClean="0"/>
              <a:t>链路</a:t>
            </a:r>
            <a:r>
              <a:rPr lang="zh-CN" altLang="en-US" dirty="0"/>
              <a:t>的带宽、延迟等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然后</a:t>
            </a:r>
            <a:r>
              <a:rPr lang="zh-CN" altLang="en-US" dirty="0"/>
              <a:t>将这些信息洪泛</a:t>
            </a:r>
            <a:r>
              <a:rPr lang="zh-CN" altLang="en-US" dirty="0" smtClean="0"/>
              <a:t>到</a:t>
            </a:r>
            <a:endParaRPr lang="en-US" altLang="zh-CN" dirty="0" smtClean="0"/>
          </a:p>
          <a:p>
            <a:r>
              <a:rPr lang="zh-CN" altLang="en-US" dirty="0" smtClean="0"/>
              <a:t>整个</a:t>
            </a:r>
            <a:r>
              <a:rPr lang="zh-CN" altLang="en-US" dirty="0"/>
              <a:t>网络，形成链路</a:t>
            </a:r>
            <a:r>
              <a:rPr lang="zh-CN" altLang="en-US" dirty="0" smtClean="0"/>
              <a:t>状</a:t>
            </a:r>
            <a:endParaRPr lang="en-US" altLang="zh-CN" dirty="0" smtClean="0"/>
          </a:p>
          <a:p>
            <a:r>
              <a:rPr lang="zh-CN" altLang="en-US" dirty="0" smtClean="0"/>
              <a:t>态</a:t>
            </a:r>
            <a:r>
              <a:rPr lang="zh-CN" altLang="en-US" dirty="0"/>
              <a:t>数据库。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83098" y="2730745"/>
            <a:ext cx="19800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所有路由器根据</a:t>
            </a:r>
            <a:r>
              <a:rPr lang="zh-CN" altLang="en-US" dirty="0" smtClean="0"/>
              <a:t>收到</a:t>
            </a:r>
            <a:endParaRPr lang="en-US" altLang="zh-CN" dirty="0" smtClean="0"/>
          </a:p>
          <a:p>
            <a:r>
              <a:rPr lang="zh-CN" altLang="en-US" dirty="0" smtClean="0"/>
              <a:t>的</a:t>
            </a:r>
            <a:r>
              <a:rPr lang="zh-CN" altLang="en-US" dirty="0"/>
              <a:t>链路状态信息，</a:t>
            </a:r>
            <a:r>
              <a:rPr lang="zh-CN" altLang="en-US" dirty="0" smtClean="0"/>
              <a:t>使</a:t>
            </a:r>
            <a:endParaRPr lang="en-US" altLang="zh-CN" dirty="0" smtClean="0"/>
          </a:p>
          <a:p>
            <a:r>
              <a:rPr lang="zh-CN" altLang="en-US" dirty="0" smtClean="0"/>
              <a:t>用</a:t>
            </a:r>
            <a:r>
              <a:rPr lang="zh-CN" altLang="en-US" dirty="0"/>
              <a:t>最短路径算法</a:t>
            </a:r>
            <a:r>
              <a:rPr lang="en-US" altLang="zh-CN" dirty="0"/>
              <a:t>(</a:t>
            </a:r>
            <a:r>
              <a:rPr lang="zh-CN" altLang="en-US" dirty="0"/>
              <a:t>如</a:t>
            </a:r>
            <a:r>
              <a:rPr lang="en-US" altLang="zh-CN" dirty="0" smtClean="0"/>
              <a:t>D</a:t>
            </a:r>
          </a:p>
          <a:p>
            <a:r>
              <a:rPr lang="en-US" altLang="zh-CN" dirty="0" err="1" smtClean="0"/>
              <a:t>iikstra</a:t>
            </a:r>
            <a:r>
              <a:rPr lang="zh-CN" altLang="en-US" dirty="0"/>
              <a:t>算法</a:t>
            </a:r>
            <a:r>
              <a:rPr lang="en-US" altLang="zh-CN" dirty="0"/>
              <a:t>)</a:t>
            </a:r>
            <a:r>
              <a:rPr lang="zh-CN" altLang="en-US" dirty="0"/>
              <a:t>计算出</a:t>
            </a:r>
            <a:r>
              <a:rPr lang="zh-CN" altLang="en-US" dirty="0" smtClean="0"/>
              <a:t>到</a:t>
            </a:r>
            <a:endParaRPr lang="en-US" altLang="zh-CN" dirty="0" smtClean="0"/>
          </a:p>
          <a:p>
            <a:r>
              <a:rPr lang="zh-CN" altLang="en-US" dirty="0" smtClean="0"/>
              <a:t>其他</a:t>
            </a:r>
            <a:r>
              <a:rPr lang="zh-CN" altLang="en-US" dirty="0"/>
              <a:t>网络的最短路径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这种</a:t>
            </a:r>
            <a:r>
              <a:rPr lang="zh-CN" altLang="en-US" dirty="0"/>
              <a:t>算法能够快速</a:t>
            </a:r>
            <a:r>
              <a:rPr lang="zh-CN" altLang="en-US" dirty="0" smtClean="0"/>
              <a:t>适</a:t>
            </a:r>
            <a:endParaRPr lang="en-US" altLang="zh-CN" dirty="0" smtClean="0"/>
          </a:p>
          <a:p>
            <a:r>
              <a:rPr lang="zh-CN" altLang="en-US" dirty="0" smtClean="0"/>
              <a:t>应</a:t>
            </a:r>
            <a:r>
              <a:rPr lang="zh-CN" altLang="en-US" dirty="0"/>
              <a:t>网络拓扑的变化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提高</a:t>
            </a:r>
            <a:r>
              <a:rPr lang="zh-CN" altLang="en-US" dirty="0"/>
              <a:t>路由的准确性</a:t>
            </a:r>
            <a:r>
              <a:rPr lang="zh-CN" altLang="en-US" dirty="0" smtClean="0"/>
              <a:t>搛</a:t>
            </a:r>
            <a:endParaRPr lang="en-US" altLang="zh-CN" dirty="0" smtClean="0"/>
          </a:p>
          <a:p>
            <a:r>
              <a:rPr lang="zh-CN" altLang="en-US" dirty="0" smtClean="0"/>
              <a:t>坳</a:t>
            </a:r>
            <a:r>
              <a:rPr lang="zh-CN" altLang="en-US" dirty="0"/>
              <a:t>哮昵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961140" y="2340220"/>
            <a:ext cx="16209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链路状态路由</a:t>
            </a:r>
            <a:r>
              <a:rPr lang="zh-CN" altLang="en-US" dirty="0" smtClean="0"/>
              <a:t>协议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zh-CN" altLang="en-US" dirty="0"/>
              <a:t>网络拓扑发生</a:t>
            </a:r>
            <a:r>
              <a:rPr lang="zh-CN" altLang="en-US" dirty="0" smtClean="0"/>
              <a:t>变</a:t>
            </a:r>
            <a:endParaRPr lang="en-US" altLang="zh-CN" dirty="0" smtClean="0"/>
          </a:p>
          <a:p>
            <a:r>
              <a:rPr lang="zh-CN" altLang="en-US" dirty="0" smtClean="0"/>
              <a:t>化</a:t>
            </a:r>
            <a:r>
              <a:rPr lang="zh-CN" altLang="en-US" dirty="0"/>
              <a:t>时，能够快速</a:t>
            </a:r>
            <a:r>
              <a:rPr lang="zh-CN" altLang="en-US" dirty="0" smtClean="0"/>
              <a:t>重</a:t>
            </a:r>
            <a:endParaRPr lang="en-US" altLang="zh-CN" dirty="0" smtClean="0"/>
          </a:p>
          <a:p>
            <a:r>
              <a:rPr lang="zh-CN" altLang="en-US" dirty="0" smtClean="0"/>
              <a:t>新</a:t>
            </a:r>
            <a:r>
              <a:rPr lang="zh-CN" altLang="en-US" dirty="0"/>
              <a:t>计算路由路径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确保</a:t>
            </a:r>
            <a:r>
              <a:rPr lang="zh-CN" altLang="en-US" dirty="0"/>
              <a:t>网络的高效</a:t>
            </a:r>
            <a:r>
              <a:rPr lang="zh-CN" altLang="en-US" dirty="0" smtClean="0"/>
              <a:t>运</a:t>
            </a:r>
            <a:endParaRPr lang="en-US" altLang="zh-CN" dirty="0" smtClean="0"/>
          </a:p>
          <a:p>
            <a:r>
              <a:rPr lang="zh-CN" altLang="en-US" dirty="0" smtClean="0"/>
              <a:t>行</a:t>
            </a:r>
            <a:r>
              <a:rPr lang="zh-CN" altLang="en-US" dirty="0"/>
              <a:t>，这种快速</a:t>
            </a:r>
            <a:r>
              <a:rPr lang="zh-CN" altLang="en-US" dirty="0" smtClean="0"/>
              <a:t>收敛</a:t>
            </a:r>
            <a:endParaRPr lang="en-US" altLang="zh-CN" dirty="0" smtClean="0"/>
          </a:p>
          <a:p>
            <a:r>
              <a:rPr lang="zh-CN" altLang="en-US" dirty="0" smtClean="0"/>
              <a:t>的</a:t>
            </a:r>
            <a:r>
              <a:rPr lang="zh-CN" altLang="en-US" dirty="0"/>
              <a:t>特性使其在</a:t>
            </a:r>
            <a:r>
              <a:rPr lang="zh-CN" altLang="en-US" dirty="0" smtClean="0"/>
              <a:t>大型</a:t>
            </a:r>
            <a:endParaRPr lang="en-US" altLang="zh-CN" dirty="0" smtClean="0"/>
          </a:p>
          <a:p>
            <a:r>
              <a:rPr lang="zh-CN" altLang="en-US" dirty="0" smtClean="0"/>
              <a:t>复杂</a:t>
            </a:r>
            <a:r>
              <a:rPr lang="zh-CN" altLang="en-US" dirty="0"/>
              <a:t>网络中表现</a:t>
            </a:r>
            <a:r>
              <a:rPr lang="zh-CN" altLang="en-US" dirty="0" smtClean="0"/>
              <a:t>优</a:t>
            </a:r>
            <a:endParaRPr lang="en-US" altLang="zh-CN" dirty="0" smtClean="0"/>
          </a:p>
          <a:p>
            <a:r>
              <a:rPr lang="zh-CN" altLang="en-US" dirty="0" smtClean="0"/>
              <a:t>异</a:t>
            </a:r>
            <a:r>
              <a:rPr lang="zh-CN" altLang="en-US" dirty="0"/>
              <a:t>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862949" y="2730745"/>
            <a:ext cx="198002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由于链路状态路由</a:t>
            </a:r>
            <a:r>
              <a:rPr lang="zh-CN" altLang="en-US" dirty="0" smtClean="0"/>
              <a:t>协</a:t>
            </a:r>
            <a:endParaRPr lang="en-US" altLang="zh-CN" dirty="0" smtClean="0"/>
          </a:p>
          <a:p>
            <a:r>
              <a:rPr lang="zh-CN" altLang="en-US" dirty="0" smtClean="0"/>
              <a:t>议</a:t>
            </a:r>
            <a:r>
              <a:rPr lang="zh-CN" altLang="en-US" dirty="0"/>
              <a:t>仅在网络拓扑</a:t>
            </a:r>
            <a:r>
              <a:rPr lang="zh-CN" altLang="en-US" dirty="0" smtClean="0"/>
              <a:t>发生</a:t>
            </a:r>
            <a:endParaRPr lang="en-US" altLang="zh-CN" dirty="0" smtClean="0"/>
          </a:p>
          <a:p>
            <a:r>
              <a:rPr lang="zh-CN" altLang="en-US" dirty="0" smtClean="0"/>
              <a:t>变化</a:t>
            </a:r>
            <a:r>
              <a:rPr lang="zh-CN" altLang="en-US" dirty="0"/>
              <a:t>时进行信息洪泛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因此</a:t>
            </a:r>
            <a:r>
              <a:rPr lang="zh-CN" altLang="en-US" dirty="0"/>
              <a:t>相比距离矢量</a:t>
            </a:r>
            <a:r>
              <a:rPr lang="zh-CN" altLang="en-US" dirty="0" smtClean="0"/>
              <a:t>路</a:t>
            </a:r>
            <a:endParaRPr lang="en-US" altLang="zh-CN" dirty="0" smtClean="0"/>
          </a:p>
          <a:p>
            <a:r>
              <a:rPr lang="zh-CN" altLang="en-US" dirty="0" smtClean="0"/>
              <a:t>由</a:t>
            </a:r>
            <a:r>
              <a:rPr lang="zh-CN" altLang="en-US" dirty="0"/>
              <a:t>协议，它占用的</a:t>
            </a:r>
            <a:r>
              <a:rPr lang="zh-CN" altLang="en-US" dirty="0" smtClean="0"/>
              <a:t>带</a:t>
            </a:r>
            <a:endParaRPr lang="en-US" altLang="zh-CN" dirty="0" smtClean="0"/>
          </a:p>
          <a:p>
            <a:r>
              <a:rPr lang="zh-CN" altLang="en-US" dirty="0" smtClean="0"/>
              <a:t>宽</a:t>
            </a:r>
            <a:r>
              <a:rPr lang="zh-CN" altLang="en-US" dirty="0"/>
              <a:t>较低，适合在高</a:t>
            </a:r>
            <a:r>
              <a:rPr lang="zh-CN" altLang="en-US" dirty="0" smtClean="0"/>
              <a:t>带</a:t>
            </a:r>
            <a:endParaRPr lang="en-US" altLang="zh-CN" dirty="0" smtClean="0"/>
          </a:p>
          <a:p>
            <a:r>
              <a:rPr lang="zh-CN" altLang="en-US" dirty="0" smtClean="0"/>
              <a:t>宽</a:t>
            </a:r>
            <a:r>
              <a:rPr lang="zh-CN" altLang="en-US" dirty="0"/>
              <a:t>需求的环境中应用。</a:t>
            </a:r>
          </a:p>
        </p:txBody>
      </p:sp>
    </p:spTree>
    <p:extLst>
      <p:ext uri="{BB962C8B-B14F-4D97-AF65-F5344CB8AC3E}">
        <p14:creationId xmlns:p14="http://schemas.microsoft.com/office/powerpoint/2010/main" val="267697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主题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9610</TotalTime>
  <Words>2281</Words>
  <Application>Microsoft Office PowerPoint</Application>
  <PresentationFormat>全屏显示(4:3)</PresentationFormat>
  <Paragraphs>347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等线</vt:lpstr>
      <vt:lpstr>仿宋</vt:lpstr>
      <vt:lpstr>华文隶书</vt:lpstr>
      <vt:lpstr>宋体</vt:lpstr>
      <vt:lpstr>微软雅黑</vt:lpstr>
      <vt:lpstr>Arial</vt:lpstr>
      <vt:lpstr>Calibri</vt:lpstr>
      <vt:lpstr>Tahoma</vt:lpstr>
      <vt:lpstr>Wingdings</vt:lpstr>
      <vt:lpstr>Office 主题</vt:lpstr>
      <vt:lpstr>动态路由配置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HZW</dc:creator>
  <cp:lastModifiedBy>Administrator</cp:lastModifiedBy>
  <cp:revision>1219</cp:revision>
  <dcterms:created xsi:type="dcterms:W3CDTF">2014-07-13T02:54:52Z</dcterms:created>
  <dcterms:modified xsi:type="dcterms:W3CDTF">2025-04-29T05:37:21Z</dcterms:modified>
</cp:coreProperties>
</file>